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4" r:id="rId3"/>
    <p:sldId id="257" r:id="rId4"/>
    <p:sldId id="258" r:id="rId5"/>
    <p:sldId id="259" r:id="rId6"/>
    <p:sldId id="260" r:id="rId7"/>
    <p:sldId id="274" r:id="rId8"/>
    <p:sldId id="275" r:id="rId9"/>
    <p:sldId id="276" r:id="rId10"/>
    <p:sldId id="281" r:id="rId11"/>
    <p:sldId id="266" r:id="rId12"/>
    <p:sldId id="280" r:id="rId13"/>
    <p:sldId id="262" r:id="rId14"/>
    <p:sldId id="271" r:id="rId15"/>
    <p:sldId id="272" r:id="rId16"/>
    <p:sldId id="277" r:id="rId17"/>
    <p:sldId id="292" r:id="rId18"/>
    <p:sldId id="284" r:id="rId19"/>
    <p:sldId id="285" r:id="rId20"/>
    <p:sldId id="286" r:id="rId21"/>
    <p:sldId id="287" r:id="rId22"/>
    <p:sldId id="288" r:id="rId23"/>
    <p:sldId id="291" r:id="rId24"/>
    <p:sldId id="269" r:id="rId25"/>
    <p:sldId id="293" r:id="rId26"/>
    <p:sldId id="29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jqD98m2DzmFDodtPd1rivQ==" hashData="vb3piq4tFqm3JazdG+zWimTkW36l9b1BFYXrSu161NBDKAxOvKG3K3x+EiSeTMLzs5gfyMDO2H4URuDTkt8iU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FED"/>
    <a:srgbClr val="EBFBEE"/>
    <a:srgbClr val="911F5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771" autoAdjust="0"/>
  </p:normalViewPr>
  <p:slideViewPr>
    <p:cSldViewPr>
      <p:cViewPr varScale="1">
        <p:scale>
          <a:sx n="67" d="100"/>
          <a:sy n="67" d="100"/>
        </p:scale>
        <p:origin x="14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p:cNvPicPr>
            <a:picLocks noChangeAspect="1"/>
          </p:cNvPicPr>
          <p:nvPr userDrawn="1"/>
        </p:nvPicPr>
        <p:blipFill>
          <a:blip r:embed="rId2">
            <a:lum bright="70000" contrast="-70000"/>
          </a:blip>
          <a:stretch>
            <a:fillRect/>
          </a:stretch>
        </p:blipFill>
        <p:spPr>
          <a:xfrm>
            <a:off x="565708" y="1087933"/>
            <a:ext cx="7822716" cy="38532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IN" sz="48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Positive </a:t>
            </a:r>
            <a:r>
              <a:rPr lang="en-IN" sz="4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Psychology:</a:t>
            </a:r>
            <a:br>
              <a:rPr lang="en-IN" sz="4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IN" sz="4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Meaning, Definition &amp;Vision</a:t>
            </a:r>
            <a:endParaRPr lang="en-IN"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marL="0" indent="0" algn="ctr">
              <a:buNone/>
            </a:pPr>
            <a:endParaRPr lang="en-US" dirty="0" smtClean="0"/>
          </a:p>
          <a:p>
            <a:pPr marL="0" indent="0" algn="ctr">
              <a:buNone/>
            </a:pPr>
            <a:endParaRPr lang="en-US" dirty="0"/>
          </a:p>
          <a:p>
            <a:pPr marL="0" indent="0" algn="r">
              <a:buNone/>
            </a:pPr>
            <a:r>
              <a:rPr lang="en-IN" b="1" i="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Dr</a:t>
            </a:r>
            <a:r>
              <a:rPr lang="en-IN" b="1" i="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r>
              <a:rPr lang="en-IN"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Soma Das</a:t>
            </a:r>
          </a:p>
          <a:p>
            <a:pPr marL="0" indent="0" algn="r">
              <a:buNone/>
            </a:pPr>
            <a:r>
              <a:rPr lang="en-IN" b="1" i="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Deptt</a:t>
            </a:r>
            <a:r>
              <a:rPr lang="en-IN"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Of Philosophy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92076"/>
            <a:ext cx="1066800" cy="1039368"/>
          </a:xfrm>
          <a:prstGeom prst="rect">
            <a:avLst/>
          </a:prstGeom>
        </p:spPr>
      </p:pic>
    </p:spTree>
    <p:extLst>
      <p:ext uri="{BB962C8B-B14F-4D97-AF65-F5344CB8AC3E}">
        <p14:creationId xmlns:p14="http://schemas.microsoft.com/office/powerpoint/2010/main" val="2622981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800" dirty="0">
                <a:latin typeface="Times New Roman" panose="02020603050405020304" pitchFamily="18" charset="0"/>
                <a:cs typeface="Times New Roman" panose="02020603050405020304" pitchFamily="18" charset="0"/>
              </a:rPr>
              <a:t>By the late 1950’s is  the beginning period of Humanistic Psychology.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Humanistic Psychology introduced the </a:t>
            </a:r>
            <a:r>
              <a:rPr lang="en-US" sz="2800" dirty="0" smtClean="0">
                <a:latin typeface="Times New Roman" panose="02020603050405020304" pitchFamily="18" charset="0"/>
                <a:cs typeface="Times New Roman" panose="02020603050405020304" pitchFamily="18" charset="0"/>
              </a:rPr>
              <a:t>research, </a:t>
            </a:r>
            <a:r>
              <a:rPr lang="en-US" sz="2800" dirty="0">
                <a:latin typeface="Times New Roman" panose="02020603050405020304" pitchFamily="18" charset="0"/>
                <a:cs typeface="Times New Roman" panose="02020603050405020304" pitchFamily="18" charset="0"/>
              </a:rPr>
              <a:t>related to human thought, behavior and experience.</a:t>
            </a:r>
          </a:p>
          <a:p>
            <a:pPr algn="just"/>
            <a:r>
              <a:rPr lang="en-US" sz="2800" dirty="0">
                <a:latin typeface="Times New Roman" panose="02020603050405020304" pitchFamily="18" charset="0"/>
                <a:cs typeface="Times New Roman" panose="02020603050405020304" pitchFamily="18" charset="0"/>
              </a:rPr>
              <a:t>It emphasizes the study of the whole person.</a:t>
            </a:r>
          </a:p>
          <a:p>
            <a:pPr algn="just"/>
            <a:r>
              <a:rPr lang="en-US" sz="2800" dirty="0">
                <a:latin typeface="Times New Roman" panose="02020603050405020304" pitchFamily="18" charset="0"/>
                <a:cs typeface="Times New Roman" panose="02020603050405020304" pitchFamily="18" charset="0"/>
              </a:rPr>
              <a:t>It believes individual behavior is primarily determine by their perception of the world around and their meaning.</a:t>
            </a:r>
          </a:p>
          <a:p>
            <a:pPr algn="just"/>
            <a:r>
              <a:rPr lang="en-US" sz="2800" dirty="0">
                <a:latin typeface="Times New Roman" panose="02020603050405020304" pitchFamily="18" charset="0"/>
                <a:cs typeface="Times New Roman" panose="02020603050405020304" pitchFamily="18" charset="0"/>
              </a:rPr>
              <a:t>Individuals are internally directed and motivated to fulfil their human potential.</a:t>
            </a:r>
          </a:p>
        </p:txBody>
      </p:sp>
    </p:spTree>
    <p:extLst>
      <p:ext uri="{BB962C8B-B14F-4D97-AF65-F5344CB8AC3E}">
        <p14:creationId xmlns:p14="http://schemas.microsoft.com/office/powerpoint/2010/main" val="1189228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Positive</a:t>
            </a:r>
            <a:r>
              <a:rPr lang="en-US" dirty="0" smtClean="0"/>
              <a:t> </a:t>
            </a:r>
            <a:r>
              <a:rPr lang="en-US" dirty="0">
                <a:latin typeface="Times New Roman" panose="02020603050405020304" pitchFamily="18" charset="0"/>
                <a:cs typeface="Times New Roman" panose="02020603050405020304" pitchFamily="18" charset="0"/>
              </a:rPr>
              <a:t>Psychology</a:t>
            </a:r>
          </a:p>
        </p:txBody>
      </p:sp>
      <p:sp>
        <p:nvSpPr>
          <p:cNvPr id="3" name="Content Placeholder 2"/>
          <p:cNvSpPr>
            <a:spLocks noGrp="1"/>
          </p:cNvSpPr>
          <p:nvPr>
            <p:ph idx="1"/>
          </p:nvPr>
        </p:nvSpPr>
        <p:spPr/>
        <p:txBody>
          <a:bodyPr>
            <a:normAutofit fontScale="92500"/>
          </a:bodyPr>
          <a:lstStyle/>
          <a:p>
            <a:pPr marL="0" indent="0">
              <a:buNone/>
            </a:pPr>
            <a:endParaRPr lang="en-US" b="1" dirty="0"/>
          </a:p>
          <a:p>
            <a:pPr algn="just"/>
            <a:r>
              <a:rPr lang="en-US" b="1" dirty="0">
                <a:latin typeface="Times New Roman" panose="02020603050405020304" pitchFamily="18" charset="0"/>
                <a:cs typeface="Times New Roman" panose="02020603050405020304" pitchFamily="18" charset="0"/>
              </a:rPr>
              <a:t>Positive psychology </a:t>
            </a:r>
            <a:r>
              <a:rPr lang="en-US" dirty="0">
                <a:latin typeface="Times New Roman" panose="02020603050405020304" pitchFamily="18" charset="0"/>
                <a:cs typeface="Times New Roman" panose="02020603050405020304" pitchFamily="18" charset="0"/>
              </a:rPr>
              <a:t>began as a new area of psychology in </a:t>
            </a:r>
            <a:r>
              <a:rPr lang="en-US" b="1" dirty="0">
                <a:latin typeface="Times New Roman" panose="02020603050405020304" pitchFamily="18" charset="0"/>
                <a:cs typeface="Times New Roman" panose="02020603050405020304" pitchFamily="18" charset="0"/>
              </a:rPr>
              <a:t>1998</a:t>
            </a:r>
            <a:r>
              <a:rPr lang="en-US" dirty="0">
                <a:latin typeface="Times New Roman" panose="02020603050405020304" pitchFamily="18" charset="0"/>
                <a:cs typeface="Times New Roman" panose="02020603050405020304" pitchFamily="18" charset="0"/>
              </a:rPr>
              <a:t> when </a:t>
            </a:r>
            <a:r>
              <a:rPr lang="en-US" dirty="0" smtClean="0">
                <a:latin typeface="Times New Roman" panose="02020603050405020304" pitchFamily="18" charset="0"/>
                <a:cs typeface="Times New Roman" panose="02020603050405020304" pitchFamily="18" charset="0"/>
              </a:rPr>
              <a:t>Martin E.P. Seligman chose </a:t>
            </a:r>
            <a:r>
              <a:rPr lang="en-US" dirty="0">
                <a:latin typeface="Times New Roman" panose="02020603050405020304" pitchFamily="18" charset="0"/>
                <a:cs typeface="Times New Roman" panose="02020603050405020304" pitchFamily="18" charset="0"/>
              </a:rPr>
              <a:t>it as the theme for his term as president of the </a:t>
            </a:r>
            <a:r>
              <a:rPr lang="en-US" dirty="0" smtClean="0">
                <a:latin typeface="Times New Roman" panose="02020603050405020304" pitchFamily="18" charset="0"/>
                <a:cs typeface="Times New Roman" panose="02020603050405020304" pitchFamily="18" charset="0"/>
              </a:rPr>
              <a:t>American Psychological Association.</a:t>
            </a:r>
          </a:p>
          <a:p>
            <a:pPr algn="just"/>
            <a:r>
              <a:rPr lang="en-US" sz="3100" dirty="0">
                <a:latin typeface="Times New Roman" panose="02020603050405020304" pitchFamily="18" charset="0"/>
                <a:cs typeface="Times New Roman" panose="02020603050405020304" pitchFamily="18" charset="0"/>
              </a:rPr>
              <a:t>In the first sentence of his book </a:t>
            </a:r>
            <a:r>
              <a:rPr lang="en-US" sz="3100" i="1" dirty="0">
                <a:latin typeface="Times New Roman" panose="02020603050405020304" pitchFamily="18" charset="0"/>
                <a:cs typeface="Times New Roman" panose="02020603050405020304" pitchFamily="18" charset="0"/>
              </a:rPr>
              <a:t>Authentic Happiness</a:t>
            </a:r>
            <a:r>
              <a:rPr lang="en-US" sz="3100" dirty="0">
                <a:latin typeface="Times New Roman" panose="02020603050405020304" pitchFamily="18" charset="0"/>
                <a:cs typeface="Times New Roman" panose="02020603050405020304" pitchFamily="18" charset="0"/>
              </a:rPr>
              <a:t>, Seligman claimed: "for the last half century psychology has been consumed with a single topic only – mental illness</a:t>
            </a:r>
            <a:r>
              <a:rPr lang="en-US" sz="3100" dirty="0" smtClean="0">
                <a:latin typeface="Times New Roman" panose="02020603050405020304" pitchFamily="18" charset="0"/>
                <a:cs typeface="Times New Roman" panose="02020603050405020304" pitchFamily="18" charset="0"/>
              </a:rPr>
              <a:t>",</a:t>
            </a:r>
            <a:endParaRPr lang="en-US" sz="3100" dirty="0">
              <a:latin typeface="Times New Roman" panose="02020603050405020304" pitchFamily="18" charset="0"/>
              <a:cs typeface="Times New Roman" panose="02020603050405020304" pitchFamily="18" charset="0"/>
            </a:endParaRPr>
          </a:p>
          <a:p>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6088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Seligman complemented two strategies for improving the life style of human being.</a:t>
            </a:r>
          </a:p>
          <a:p>
            <a:pPr marL="0" indent="0">
              <a:buNone/>
            </a:pPr>
            <a:r>
              <a:rPr lang="en-US"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Relieve from negativeness		Strengthen what is positive</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urged psychologists to continue the earlier missions of psychology of nurturing talent and improving normal life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Left Arrow 3"/>
          <p:cNvSpPr/>
          <p:nvPr/>
        </p:nvSpPr>
        <p:spPr>
          <a:xfrm>
            <a:off x="1371599" y="3124200"/>
            <a:ext cx="2636519" cy="7620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4953000" y="3124200"/>
            <a:ext cx="2788919" cy="685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0" y="2590800"/>
            <a:ext cx="533400" cy="1295400"/>
          </a:xfrm>
          <a:prstGeom prst="rect">
            <a:avLst/>
          </a:prstGeom>
        </p:spPr>
      </p:pic>
    </p:spTree>
    <p:extLst>
      <p:ext uri="{BB962C8B-B14F-4D97-AF65-F5344CB8AC3E}">
        <p14:creationId xmlns:p14="http://schemas.microsoft.com/office/powerpoint/2010/main" val="229850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Definitions of Positive Psychology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 Positive psychology is the scientific study of what makes life most worth living”</a:t>
            </a:r>
          </a:p>
          <a:p>
            <a:pPr algn="just"/>
            <a:r>
              <a:rPr lang="en-US" dirty="0">
                <a:latin typeface="Times New Roman" panose="02020603050405020304" pitchFamily="18" charset="0"/>
                <a:cs typeface="Times New Roman" panose="02020603050405020304" pitchFamily="18" charset="0"/>
              </a:rPr>
              <a:t>“Positive Psychology is the scientific study of human flourishing, and an applied approach to optimal functioning. It has also been defined as the study of the strengths and virtues that enable individuals, communities and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to thrive.”  </a:t>
            </a:r>
            <a:r>
              <a:rPr lang="en-US" i="1" dirty="0">
                <a:solidFill>
                  <a:srgbClr val="00B0F0"/>
                </a:solidFill>
                <a:latin typeface="Times New Roman" panose="02020603050405020304" pitchFamily="18" charset="0"/>
                <a:cs typeface="Times New Roman" panose="02020603050405020304" pitchFamily="18" charset="0"/>
              </a:rPr>
              <a:t>Positive Psychology Institute. Apr 3, 2015</a:t>
            </a:r>
          </a:p>
          <a:p>
            <a:endParaRPr lang="en-US" dirty="0"/>
          </a:p>
        </p:txBody>
      </p:sp>
    </p:spTree>
    <p:extLst>
      <p:ext uri="{BB962C8B-B14F-4D97-AF65-F5344CB8AC3E}">
        <p14:creationId xmlns:p14="http://schemas.microsoft.com/office/powerpoint/2010/main" val="3126107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3500" dirty="0">
                <a:latin typeface="Times New Roman" panose="02020603050405020304" pitchFamily="18" charset="0"/>
                <a:cs typeface="Times New Roman" panose="02020603050405020304" pitchFamily="18" charset="0"/>
              </a:rPr>
              <a:t>“Positive psychology is the study of the conditions and processes that contribute to the flourishing or optimal functioning of people, groups, and institutions.” </a:t>
            </a:r>
            <a:r>
              <a:rPr lang="en-US" sz="3000" i="1" dirty="0">
                <a:solidFill>
                  <a:srgbClr val="00B0F0"/>
                </a:solidFill>
                <a:latin typeface="Times New Roman" panose="02020603050405020304" pitchFamily="18" charset="0"/>
                <a:cs typeface="Times New Roman" panose="02020603050405020304" pitchFamily="18" charset="0"/>
              </a:rPr>
              <a:t>Gable, Shelly L., </a:t>
            </a:r>
            <a:r>
              <a:rPr lang="en-US" sz="3000" i="1" dirty="0" err="1">
                <a:solidFill>
                  <a:srgbClr val="00B0F0"/>
                </a:solidFill>
                <a:latin typeface="Times New Roman" panose="02020603050405020304" pitchFamily="18" charset="0"/>
                <a:cs typeface="Times New Roman" panose="02020603050405020304" pitchFamily="18" charset="0"/>
              </a:rPr>
              <a:t>Haidt</a:t>
            </a:r>
            <a:r>
              <a:rPr lang="en-US" sz="3000" i="1" dirty="0">
                <a:solidFill>
                  <a:srgbClr val="00B0F0"/>
                </a:solidFill>
                <a:latin typeface="Times New Roman" panose="02020603050405020304" pitchFamily="18" charset="0"/>
                <a:cs typeface="Times New Roman" panose="02020603050405020304" pitchFamily="18" charset="0"/>
              </a:rPr>
              <a:t>, Jonathan, What (and Why) Is Positive Psychology? </a:t>
            </a:r>
          </a:p>
          <a:p>
            <a:pPr algn="just"/>
            <a:r>
              <a:rPr lang="en-US" sz="3500" dirty="0">
                <a:latin typeface="Times New Roman" panose="02020603050405020304" pitchFamily="18" charset="0"/>
                <a:cs typeface="Times New Roman" panose="02020603050405020304" pitchFamily="18" charset="0"/>
              </a:rPr>
              <a:t>“Positive psychology is the branch of psychology that uses scientific understanding and effective intervention to aid in the achievement of a satisfactory life, rather than merely treating mental illness.” </a:t>
            </a:r>
            <a:r>
              <a:rPr lang="en-US" sz="3000" i="1" dirty="0">
                <a:solidFill>
                  <a:srgbClr val="00B0F0"/>
                </a:solidFill>
                <a:latin typeface="Times New Roman" panose="02020603050405020304" pitchFamily="18" charset="0"/>
                <a:cs typeface="Times New Roman" panose="02020603050405020304" pitchFamily="18" charset="0"/>
              </a:rPr>
              <a:t>Wikipedia</a:t>
            </a:r>
          </a:p>
          <a:p>
            <a:endParaRPr lang="en-US" dirty="0"/>
          </a:p>
        </p:txBody>
      </p:sp>
    </p:spTree>
    <p:extLst>
      <p:ext uri="{BB962C8B-B14F-4D97-AF65-F5344CB8AC3E}">
        <p14:creationId xmlns:p14="http://schemas.microsoft.com/office/powerpoint/2010/main" val="1763097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500" dirty="0">
                <a:latin typeface="Times New Roman" panose="02020603050405020304" pitchFamily="18" charset="0"/>
                <a:cs typeface="Times New Roman" panose="02020603050405020304" pitchFamily="18" charset="0"/>
              </a:rPr>
              <a:t>“Positive psychology is the scientific and applied approach to uncovering people’s strengths and promoting their positive functioning.” </a:t>
            </a:r>
            <a:r>
              <a:rPr lang="en-US" sz="3000" i="1" dirty="0">
                <a:solidFill>
                  <a:srgbClr val="00B0F0"/>
                </a:solidFill>
                <a:latin typeface="Times New Roman" panose="02020603050405020304" pitchFamily="18" charset="0"/>
                <a:cs typeface="Times New Roman" panose="02020603050405020304" pitchFamily="18" charset="0"/>
              </a:rPr>
              <a:t>(Hugo Alberts</a:t>
            </a:r>
            <a:r>
              <a:rPr lang="en-US" sz="3000" i="1" dirty="0" smtClean="0">
                <a:solidFill>
                  <a:srgbClr val="00B0F0"/>
                </a:solidFill>
                <a:latin typeface="Times New Roman" panose="02020603050405020304" pitchFamily="18" charset="0"/>
                <a:cs typeface="Times New Roman" panose="02020603050405020304" pitchFamily="18" charset="0"/>
              </a:rPr>
              <a:t>)</a:t>
            </a:r>
          </a:p>
          <a:p>
            <a:pPr marL="0" indent="0">
              <a:buNone/>
            </a:pPr>
            <a:r>
              <a:rPr lang="en-US" sz="3500" dirty="0" smtClean="0">
                <a:latin typeface="Times New Roman" panose="02020603050405020304" pitchFamily="18" charset="0"/>
                <a:cs typeface="Times New Roman" panose="02020603050405020304" pitchFamily="18" charset="0"/>
              </a:rPr>
              <a:t>				</a:t>
            </a:r>
          </a:p>
          <a:p>
            <a:r>
              <a:rPr lang="en-US" sz="3500" dirty="0" smtClean="0">
                <a:latin typeface="Times New Roman" panose="02020603050405020304" pitchFamily="18" charset="0"/>
                <a:cs typeface="Times New Roman" panose="02020603050405020304" pitchFamily="18" charset="0"/>
              </a:rPr>
              <a:t>“</a:t>
            </a:r>
            <a:r>
              <a:rPr lang="en-US" sz="3500" dirty="0">
                <a:latin typeface="Times New Roman" panose="02020603050405020304" pitchFamily="18" charset="0"/>
                <a:cs typeface="Times New Roman" panose="02020603050405020304" pitchFamily="18" charset="0"/>
              </a:rPr>
              <a:t>Positive psychology studies what is going right with the human mind and </a:t>
            </a:r>
            <a:r>
              <a:rPr lang="en-US" sz="3500" dirty="0" err="1">
                <a:latin typeface="Times New Roman" panose="02020603050405020304" pitchFamily="18" charset="0"/>
                <a:cs typeface="Times New Roman" panose="02020603050405020304" pitchFamily="18" charset="0"/>
              </a:rPr>
              <a:t>behaviour</a:t>
            </a:r>
            <a:r>
              <a:rPr lang="en-US" sz="3500" dirty="0">
                <a:latin typeface="Times New Roman" panose="02020603050405020304" pitchFamily="18" charset="0"/>
                <a:cs typeface="Times New Roman" panose="02020603050405020304" pitchFamily="18" charset="0"/>
              </a:rPr>
              <a:t> and how to foster these types of well-being on both the macro-, group- and individual-level.” </a:t>
            </a:r>
            <a:r>
              <a:rPr lang="en-US" sz="3300" i="1" dirty="0">
                <a:solidFill>
                  <a:srgbClr val="00B0F0"/>
                </a:solidFill>
                <a:latin typeface="Times New Roman" panose="02020603050405020304" pitchFamily="18" charset="0"/>
                <a:cs typeface="Times New Roman" panose="02020603050405020304" pitchFamily="18" charset="0"/>
              </a:rPr>
              <a:t>(</a:t>
            </a:r>
            <a:r>
              <a:rPr lang="en-US" sz="3300" i="1" dirty="0" err="1">
                <a:solidFill>
                  <a:srgbClr val="00B0F0"/>
                </a:solidFill>
                <a:latin typeface="Times New Roman" panose="02020603050405020304" pitchFamily="18" charset="0"/>
                <a:cs typeface="Times New Roman" panose="02020603050405020304" pitchFamily="18" charset="0"/>
              </a:rPr>
              <a:t>Seph</a:t>
            </a:r>
            <a:r>
              <a:rPr lang="en-US" sz="3300" i="1" dirty="0">
                <a:solidFill>
                  <a:srgbClr val="00B0F0"/>
                </a:solidFill>
                <a:latin typeface="Times New Roman" panose="02020603050405020304" pitchFamily="18" charset="0"/>
                <a:cs typeface="Times New Roman" panose="02020603050405020304" pitchFamily="18" charset="0"/>
              </a:rPr>
              <a:t> </a:t>
            </a:r>
            <a:r>
              <a:rPr lang="en-US" sz="3300" i="1" dirty="0" err="1">
                <a:solidFill>
                  <a:srgbClr val="00B0F0"/>
                </a:solidFill>
                <a:latin typeface="Times New Roman" panose="02020603050405020304" pitchFamily="18" charset="0"/>
                <a:cs typeface="Times New Roman" panose="02020603050405020304" pitchFamily="18" charset="0"/>
              </a:rPr>
              <a:t>Fontane</a:t>
            </a:r>
            <a:r>
              <a:rPr lang="en-US" sz="3300" i="1" dirty="0">
                <a:solidFill>
                  <a:srgbClr val="00B0F0"/>
                </a:solidFill>
                <a:latin typeface="Times New Roman" panose="02020603050405020304" pitchFamily="18" charset="0"/>
                <a:cs typeface="Times New Roman" panose="02020603050405020304" pitchFamily="18" charset="0"/>
              </a:rPr>
              <a:t> </a:t>
            </a:r>
            <a:r>
              <a:rPr lang="en-US" sz="3300" i="1" dirty="0" err="1">
                <a:solidFill>
                  <a:srgbClr val="00B0F0"/>
                </a:solidFill>
                <a:latin typeface="Times New Roman" panose="02020603050405020304" pitchFamily="18" charset="0"/>
                <a:cs typeface="Times New Roman" panose="02020603050405020304" pitchFamily="18" charset="0"/>
              </a:rPr>
              <a:t>Pennock</a:t>
            </a:r>
            <a:r>
              <a:rPr lang="en-US" sz="3300" i="1" dirty="0" smtClean="0">
                <a:solidFill>
                  <a:srgbClr val="00B0F0"/>
                </a:solidFill>
                <a:latin typeface="Times New Roman" panose="02020603050405020304" pitchFamily="18" charset="0"/>
                <a:cs typeface="Times New Roman" panose="02020603050405020304" pitchFamily="18" charset="0"/>
              </a:rPr>
              <a:t>) Positive Psychology Program</a:t>
            </a:r>
            <a:endParaRPr lang="en-US" dirty="0"/>
          </a:p>
        </p:txBody>
      </p:sp>
    </p:spTree>
    <p:extLst>
      <p:ext uri="{BB962C8B-B14F-4D97-AF65-F5344CB8AC3E}">
        <p14:creationId xmlns:p14="http://schemas.microsoft.com/office/powerpoint/2010/main" val="2829196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spcBef>
                <a:spcPct val="20000"/>
              </a:spcBef>
            </a:pPr>
            <a:r>
              <a:rPr lang="en-US" sz="4000" dirty="0">
                <a:latin typeface="Times New Roman" panose="02020603050405020304" pitchFamily="18" charset="0"/>
                <a:ea typeface="+mn-ea"/>
                <a:cs typeface="Times New Roman" panose="02020603050405020304" pitchFamily="18" charset="0"/>
              </a:rPr>
              <a:t> </a:t>
            </a:r>
            <a:r>
              <a:rPr lang="en-US" sz="4000" dirty="0" smtClean="0">
                <a:latin typeface="Times New Roman" panose="02020603050405020304" pitchFamily="18" charset="0"/>
                <a:ea typeface="+mn-ea"/>
                <a:cs typeface="Times New Roman" panose="02020603050405020304" pitchFamily="18" charset="0"/>
              </a:rPr>
              <a:t>  Meaning </a:t>
            </a:r>
            <a:r>
              <a:rPr lang="en-US" sz="4000" dirty="0">
                <a:latin typeface="Times New Roman" panose="02020603050405020304" pitchFamily="18" charset="0"/>
                <a:ea typeface="+mn-ea"/>
                <a:cs typeface="Times New Roman" panose="02020603050405020304" pitchFamily="18" charset="0"/>
              </a:rPr>
              <a:t>of Positive Psychology</a:t>
            </a: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Positive </a:t>
            </a:r>
            <a:r>
              <a:rPr lang="en-US" dirty="0">
                <a:latin typeface="Times New Roman" panose="02020603050405020304" pitchFamily="18" charset="0"/>
                <a:cs typeface="Times New Roman" panose="02020603050405020304" pitchFamily="18" charset="0"/>
              </a:rPr>
              <a:t>Psychology is the study of </a:t>
            </a:r>
            <a:r>
              <a:rPr lang="en-US" dirty="0" smtClean="0">
                <a:latin typeface="Times New Roman" panose="02020603050405020304" pitchFamily="18" charset="0"/>
                <a:cs typeface="Times New Roman" panose="02020603050405020304" pitchFamily="18" charset="0"/>
              </a:rPr>
              <a:t> science of happiness and other that make life worth living.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Psychology has traditionally focused on dysfunction- people with the mental illness or other issues-and how to treat it.</a:t>
            </a:r>
          </a:p>
          <a:p>
            <a:r>
              <a:rPr lang="en-US" dirty="0">
                <a:latin typeface="Times New Roman" panose="02020603050405020304" pitchFamily="18" charset="0"/>
                <a:cs typeface="Times New Roman" panose="02020603050405020304" pitchFamily="18" charset="0"/>
              </a:rPr>
              <a:t>Positive Psychology ,in contrast, is a field that examines how ordinary people can become happier and more fulfilled</a:t>
            </a:r>
            <a:r>
              <a:rPr lang="en-US" dirty="0" smtClean="0">
                <a:latin typeface="Times New Roman" panose="02020603050405020304" pitchFamily="18" charset="0"/>
                <a:cs typeface="Times New Roman" panose="02020603050405020304" pitchFamily="18" charset="0"/>
              </a:rPr>
              <a:t>.</a:t>
            </a:r>
          </a:p>
          <a:p>
            <a:endParaRPr lang="en-US" dirty="0" smtClean="0"/>
          </a:p>
          <a:p>
            <a:endParaRPr lang="en-US" dirty="0"/>
          </a:p>
        </p:txBody>
      </p:sp>
    </p:spTree>
    <p:extLst>
      <p:ext uri="{BB962C8B-B14F-4D97-AF65-F5344CB8AC3E}">
        <p14:creationId xmlns:p14="http://schemas.microsoft.com/office/powerpoint/2010/main" val="3277498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err="1" smtClean="0"/>
              <a:t>Contd</a:t>
            </a:r>
            <a:r>
              <a:rPr lang="en-US" sz="3600" b="1" dirty="0" smtClean="0"/>
              <a:t>…..</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Positive psychology is not just the study of pathology</a:t>
            </a:r>
            <a:r>
              <a:rPr lang="en-US" dirty="0" smtClean="0">
                <a:latin typeface="Times New Roman" panose="02020603050405020304" pitchFamily="18" charset="0"/>
                <a:cs typeface="Times New Roman" panose="02020603050405020304" pitchFamily="18" charset="0"/>
              </a:rPr>
              <a:t>, weakness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damage; it is also the study of strength and virtue.</a:t>
            </a:r>
          </a:p>
          <a:p>
            <a:r>
              <a:rPr lang="en-US" dirty="0" smtClean="0">
                <a:latin typeface="Times New Roman" panose="02020603050405020304" pitchFamily="18" charset="0"/>
                <a:cs typeface="Times New Roman" panose="02020603050405020304" pitchFamily="18" charset="0"/>
              </a:rPr>
              <a:t>Treatment is not just fixing what is broken; it is nurturing  what is best.</a:t>
            </a:r>
          </a:p>
          <a:p>
            <a:r>
              <a:rPr lang="en-US" dirty="0" smtClean="0">
                <a:latin typeface="Times New Roman" panose="02020603050405020304" pitchFamily="18" charset="0"/>
                <a:cs typeface="Times New Roman" panose="02020603050405020304" pitchFamily="18" charset="0"/>
              </a:rPr>
              <a:t>The major psychological theories have changed to undergird a new science of strength and resilience.</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13277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Times New Roman" panose="02020603050405020304" pitchFamily="18" charset="0"/>
                <a:ea typeface="+mn-ea"/>
                <a:cs typeface="Times New Roman" panose="02020603050405020304" pitchFamily="18" charset="0"/>
              </a:rPr>
              <a:t>Three Pillars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Positive Psychology has three major concerns;</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Positive </a:t>
            </a:r>
            <a:r>
              <a:rPr lang="en-US" dirty="0">
                <a:latin typeface="Times New Roman" panose="02020603050405020304" pitchFamily="18" charset="0"/>
                <a:cs typeface="Times New Roman" panose="02020603050405020304" pitchFamily="18" charset="0"/>
              </a:rPr>
              <a:t>Psychology</a:t>
            </a:r>
          </a:p>
          <a:p>
            <a:pPr marL="0" indent="0">
              <a:buNone/>
            </a:pPr>
            <a:endParaRPr lang="en-US" dirty="0" smtClean="0"/>
          </a:p>
          <a:p>
            <a:pPr marL="0" indent="0">
              <a:buNone/>
            </a:pPr>
            <a:r>
              <a:rPr lang="en-US" dirty="0"/>
              <a:t> </a:t>
            </a:r>
          </a:p>
        </p:txBody>
      </p:sp>
      <p:sp>
        <p:nvSpPr>
          <p:cNvPr id="4" name="Can 3"/>
          <p:cNvSpPr/>
          <p:nvPr/>
        </p:nvSpPr>
        <p:spPr>
          <a:xfrm>
            <a:off x="1295400" y="3276600"/>
            <a:ext cx="1447800" cy="2743200"/>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Positive</a:t>
            </a:r>
          </a:p>
          <a:p>
            <a:pPr algn="ctr"/>
            <a:r>
              <a:rPr lang="en-US" dirty="0" smtClean="0">
                <a:latin typeface="Times New Roman" panose="02020603050405020304" pitchFamily="18" charset="0"/>
                <a:cs typeface="Times New Roman" panose="02020603050405020304" pitchFamily="18" charset="0"/>
              </a:rPr>
              <a:t>Experiences</a:t>
            </a:r>
            <a:endParaRPr lang="en-US" dirty="0">
              <a:latin typeface="Times New Roman" panose="02020603050405020304" pitchFamily="18" charset="0"/>
              <a:cs typeface="Times New Roman" panose="02020603050405020304" pitchFamily="18" charset="0"/>
            </a:endParaRPr>
          </a:p>
        </p:txBody>
      </p:sp>
      <p:sp>
        <p:nvSpPr>
          <p:cNvPr id="5" name="Can 4"/>
          <p:cNvSpPr/>
          <p:nvPr/>
        </p:nvSpPr>
        <p:spPr>
          <a:xfrm>
            <a:off x="4800600" y="3251522"/>
            <a:ext cx="1524000" cy="2743200"/>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Positive Institutions</a:t>
            </a:r>
            <a:endParaRPr lang="en-US" dirty="0">
              <a:latin typeface="Times New Roman" panose="02020603050405020304" pitchFamily="18" charset="0"/>
              <a:cs typeface="Times New Roman" panose="02020603050405020304" pitchFamily="18" charset="0"/>
            </a:endParaRPr>
          </a:p>
        </p:txBody>
      </p:sp>
      <p:sp>
        <p:nvSpPr>
          <p:cNvPr id="6" name="Can 5"/>
          <p:cNvSpPr/>
          <p:nvPr/>
        </p:nvSpPr>
        <p:spPr>
          <a:xfrm>
            <a:off x="3009900" y="3276600"/>
            <a:ext cx="1562100" cy="2743200"/>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Positive Individual</a:t>
            </a:r>
          </a:p>
          <a:p>
            <a:pPr algn="ct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raits</a:t>
            </a:r>
            <a:endParaRPr lang="en-US" dirty="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flipH="1">
            <a:off x="2286000" y="2743200"/>
            <a:ext cx="1295399" cy="508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81400" y="2743200"/>
            <a:ext cx="0" cy="427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581400" y="2743200"/>
            <a:ext cx="1219200" cy="508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376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t>Contd</a:t>
            </a:r>
            <a:r>
              <a:rPr lang="en-US" sz="3600" b="1" dirty="0" smtClean="0"/>
              <a: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2276249"/>
              </p:ext>
            </p:extLst>
          </p:nvPr>
        </p:nvGraphicFramePr>
        <p:xfrm>
          <a:off x="457200" y="1600200"/>
          <a:ext cx="8229600" cy="3810000"/>
        </p:xfrm>
        <a:graphic>
          <a:graphicData uri="http://schemas.openxmlformats.org/drawingml/2006/table">
            <a:tbl>
              <a:tblPr firstRow="1" bandRow="1">
                <a:tableStyleId>{5C22544A-7EE6-4342-B048-85BDC9FD1C3A}</a:tableStyleId>
              </a:tblPr>
              <a:tblGrid>
                <a:gridCol w="2743200"/>
                <a:gridCol w="2743200"/>
                <a:gridCol w="2743200"/>
              </a:tblGrid>
              <a:tr h="1088571">
                <a:tc>
                  <a:txBody>
                    <a:bodyPr/>
                    <a:lstStyle/>
                    <a:p>
                      <a:pPr algn="ctr"/>
                      <a:r>
                        <a:rPr lang="en-US" dirty="0" smtClean="0">
                          <a:latin typeface="Times New Roman" panose="02020603050405020304" pitchFamily="18" charset="0"/>
                          <a:cs typeface="Times New Roman" panose="02020603050405020304" pitchFamily="18" charset="0"/>
                        </a:rPr>
                        <a:t>Positive</a:t>
                      </a:r>
                    </a:p>
                    <a:p>
                      <a:pPr algn="ctr"/>
                      <a:r>
                        <a:rPr lang="en-US" dirty="0" smtClean="0">
                          <a:latin typeface="Times New Roman" panose="02020603050405020304" pitchFamily="18" charset="0"/>
                          <a:cs typeface="Times New Roman" panose="02020603050405020304" pitchFamily="18" charset="0"/>
                        </a:rPr>
                        <a:t>Experiences</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Positive Individual</a:t>
                      </a:r>
                    </a:p>
                    <a:p>
                      <a:pPr algn="ctr"/>
                      <a:r>
                        <a:rPr lang="en-US" dirty="0" smtClean="0">
                          <a:latin typeface="Times New Roman" panose="02020603050405020304" pitchFamily="18" charset="0"/>
                          <a:cs typeface="Times New Roman" panose="02020603050405020304" pitchFamily="18" charset="0"/>
                        </a:rPr>
                        <a:t>Traits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Positive Institutions</a:t>
                      </a:r>
                    </a:p>
                    <a:p>
                      <a:endParaRPr lang="en-US" dirty="0"/>
                    </a:p>
                  </a:txBody>
                  <a:tcPr/>
                </a:tc>
              </a:tr>
              <a:tr h="2721429">
                <a:tc>
                  <a:txBody>
                    <a:bodyPr/>
                    <a:lstStyle/>
                    <a:p>
                      <a:r>
                        <a:rPr lang="en-US" dirty="0" smtClean="0">
                          <a:latin typeface="Times New Roman" panose="02020603050405020304" pitchFamily="18" charset="0"/>
                          <a:cs typeface="Times New Roman" panose="02020603050405020304" pitchFamily="18" charset="0"/>
                        </a:rPr>
                        <a:t>Contentment of Past happiness in the present and hope for the future</a:t>
                      </a:r>
                    </a:p>
                    <a:p>
                      <a:endParaRPr lang="en-US" dirty="0" smtClean="0"/>
                    </a:p>
                    <a:p>
                      <a:endParaRPr lang="en-US" dirty="0" smtClean="0"/>
                    </a:p>
                    <a:p>
                      <a:endParaRPr lang="en-US" dirty="0"/>
                    </a:p>
                  </a:txBody>
                  <a:tcPr/>
                </a:tc>
                <a:tc>
                  <a:txBody>
                    <a:bodyPr/>
                    <a:lstStyle/>
                    <a:p>
                      <a:r>
                        <a:rPr lang="en-US" dirty="0" smtClean="0">
                          <a:latin typeface="Times New Roman" panose="02020603050405020304" pitchFamily="18" charset="0"/>
                          <a:cs typeface="Times New Roman" panose="02020603050405020304" pitchFamily="18" charset="0"/>
                        </a:rPr>
                        <a:t>The capacity for</a:t>
                      </a:r>
                      <a:r>
                        <a:rPr lang="en-US" baseline="0" dirty="0" smtClean="0">
                          <a:latin typeface="Times New Roman" panose="02020603050405020304" pitchFamily="18" charset="0"/>
                          <a:cs typeface="Times New Roman" panose="02020603050405020304" pitchFamily="18" charset="0"/>
                        </a:rPr>
                        <a:t> love and work, courage, compassion, resilience, creativity, curiosity, integrity, self- knowledge, moderation, self control and wisdom</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Study</a:t>
                      </a:r>
                      <a:r>
                        <a:rPr lang="en-US" baseline="0" dirty="0" smtClean="0">
                          <a:latin typeface="Times New Roman" panose="02020603050405020304" pitchFamily="18" charset="0"/>
                          <a:cs typeface="Times New Roman" panose="02020603050405020304" pitchFamily="18" charset="0"/>
                        </a:rPr>
                        <a:t> of the strength that foster better communities such as Justice, responsibility, civility, parenting, nurturance, work ethics, leadership, team work, purpose and tolerance. </a:t>
                      </a:r>
                      <a:endParaRPr lang="en-US"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052209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motivational phrase</a:t>
            </a:r>
          </a:p>
        </p:txBody>
      </p:sp>
      <p:sp>
        <p:nvSpPr>
          <p:cNvPr id="3" name="Content Placeholder 2"/>
          <p:cNvSpPr>
            <a:spLocks noGrp="1"/>
          </p:cNvSpPr>
          <p:nvPr>
            <p:ph idx="1"/>
          </p:nvPr>
        </p:nvSpPr>
        <p:spPr/>
        <p:txBody>
          <a:bodyPr>
            <a:normAutofit fontScale="85000" lnSpcReduction="20000"/>
          </a:bodyPr>
          <a:lstStyle/>
          <a:p>
            <a:pPr marL="0" indent="0" algn="just"/>
            <a:r>
              <a:rPr lang="en-US" dirty="0">
                <a:latin typeface="Times New Roman" panose="02020603050405020304" pitchFamily="18" charset="0"/>
                <a:cs typeface="Times New Roman" panose="02020603050405020304" pitchFamily="18" charset="0"/>
              </a:rPr>
              <a:t>The good you do today will be forgotten tomorrow. Do </a:t>
            </a:r>
            <a:r>
              <a:rPr lang="en-US" dirty="0" smtClean="0">
                <a:latin typeface="Times New Roman" panose="02020603050405020304" pitchFamily="18" charset="0"/>
                <a:cs typeface="Times New Roman" panose="02020603050405020304" pitchFamily="18" charset="0"/>
              </a:rPr>
              <a:t>    good </a:t>
            </a:r>
            <a:r>
              <a:rPr lang="en-US" dirty="0">
                <a:latin typeface="Times New Roman" panose="02020603050405020304" pitchFamily="18" charset="0"/>
                <a:cs typeface="Times New Roman" panose="02020603050405020304" pitchFamily="18" charset="0"/>
              </a:rPr>
              <a:t>anyway.</a:t>
            </a:r>
          </a:p>
          <a:p>
            <a:pPr marL="0" indent="0" algn="just"/>
            <a:r>
              <a:rPr lang="en-US" dirty="0">
                <a:latin typeface="Times New Roman" panose="02020603050405020304" pitchFamily="18" charset="0"/>
                <a:cs typeface="Times New Roman" panose="02020603050405020304" pitchFamily="18" charset="0"/>
              </a:rPr>
              <a:t> Honesty and frankness make you vulnerable. Be honest and frank always.</a:t>
            </a:r>
          </a:p>
          <a:p>
            <a:pPr marL="0" indent="0" algn="just"/>
            <a:r>
              <a:rPr lang="en-US" dirty="0">
                <a:latin typeface="Times New Roman" panose="02020603050405020304" pitchFamily="18" charset="0"/>
                <a:cs typeface="Times New Roman" panose="02020603050405020304" pitchFamily="18" charset="0"/>
              </a:rPr>
              <a:t> If you do good people will accuse you of selfish ulterior motives. Do good anyway.</a:t>
            </a:r>
          </a:p>
          <a:p>
            <a:pPr marL="0" indent="0" algn="just"/>
            <a:r>
              <a:rPr lang="en-US" dirty="0">
                <a:latin typeface="Times New Roman" panose="02020603050405020304" pitchFamily="18" charset="0"/>
                <a:cs typeface="Times New Roman" panose="02020603050405020304" pitchFamily="18" charset="0"/>
              </a:rPr>
              <a:t> People are illogical, unreasonable and self centered. Love them always.  		 	</a:t>
            </a:r>
          </a:p>
          <a:p>
            <a:pPr marL="0" indent="0">
              <a:buNone/>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chief purpose of education is to teach           	young people to find pleasure in right things.”</a:t>
            </a:r>
          </a:p>
          <a:p>
            <a:pPr marL="0" indent="0">
              <a:buNone/>
            </a:pPr>
            <a:r>
              <a:rPr lang="en-US" dirty="0">
                <a:latin typeface="Times New Roman" panose="02020603050405020304" pitchFamily="18" charset="0"/>
                <a:cs typeface="Times New Roman" panose="02020603050405020304" pitchFamily="18" charset="0"/>
              </a:rPr>
              <a:t>					         (Plato) 		</a:t>
            </a:r>
          </a:p>
          <a:p>
            <a:endParaRPr lang="en-US" dirty="0"/>
          </a:p>
        </p:txBody>
      </p:sp>
    </p:spTree>
    <p:extLst>
      <p:ext uri="{BB962C8B-B14F-4D97-AF65-F5344CB8AC3E}">
        <p14:creationId xmlns:p14="http://schemas.microsoft.com/office/powerpoint/2010/main" val="912602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Well-Being Overview</a:t>
            </a:r>
          </a:p>
        </p:txBody>
      </p:sp>
      <p:sp>
        <p:nvSpPr>
          <p:cNvPr id="3" name="Content Placeholder 2"/>
          <p:cNvSpPr>
            <a:spLocks noGrp="1"/>
          </p:cNvSpPr>
          <p:nvPr>
            <p:ph idx="1"/>
          </p:nvPr>
        </p:nvSpPr>
        <p:spPr>
          <a:xfrm>
            <a:off x="457200" y="1417638"/>
            <a:ext cx="8229600" cy="5287962"/>
          </a:xfrm>
        </p:spPr>
        <p:txBody>
          <a:bodyPr>
            <a:normAutofit/>
          </a:bodyPr>
          <a:lstStyle/>
          <a:p>
            <a:r>
              <a:rPr lang="en-US" dirty="0">
                <a:latin typeface="Times New Roman" panose="02020603050405020304" pitchFamily="18" charset="0"/>
                <a:cs typeface="Times New Roman" panose="02020603050405020304" pitchFamily="18" charset="0"/>
              </a:rPr>
              <a:t>Friendly manner need to be increase in behavior.</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Increase Personal Values.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1933956"/>
            <a:ext cx="5867400" cy="2286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3076956"/>
            <a:ext cx="914400" cy="70408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4736273"/>
            <a:ext cx="4953000" cy="1857855"/>
          </a:xfrm>
          <a:prstGeom prst="rect">
            <a:avLst/>
          </a:prstGeom>
        </p:spPr>
      </p:pic>
    </p:spTree>
    <p:extLst>
      <p:ext uri="{BB962C8B-B14F-4D97-AF65-F5344CB8AC3E}">
        <p14:creationId xmlns:p14="http://schemas.microsoft.com/office/powerpoint/2010/main" val="414982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248400"/>
          </a:xfrm>
        </p:spPr>
        <p:txBody>
          <a:bodyPr>
            <a:normAutofit/>
          </a:bodyPr>
          <a:lstStyle/>
          <a:p>
            <a:r>
              <a:rPr lang="en-US" dirty="0">
                <a:latin typeface="Times New Roman" panose="02020603050405020304" pitchFamily="18" charset="0"/>
                <a:cs typeface="Times New Roman" panose="02020603050405020304" pitchFamily="18" charset="0"/>
              </a:rPr>
              <a:t>Personal Strengths</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Optimistic Thinking </a:t>
            </a:r>
            <a:r>
              <a:rPr lang="en-US" dirty="0" smtClean="0">
                <a:latin typeface="Times New Roman" panose="02020603050405020304" pitchFamily="18" charset="0"/>
                <a:cs typeface="Times New Roman" panose="02020603050405020304" pitchFamily="18" charset="0"/>
              </a:rPr>
              <a:t>Style</a:t>
            </a: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0600" y="350838"/>
            <a:ext cx="3733800" cy="262096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3505200"/>
            <a:ext cx="5257799" cy="3249336"/>
          </a:xfrm>
          <a:prstGeom prst="rect">
            <a:avLst/>
          </a:prstGeom>
        </p:spPr>
      </p:pic>
    </p:spTree>
    <p:extLst>
      <p:ext uri="{BB962C8B-B14F-4D97-AF65-F5344CB8AC3E}">
        <p14:creationId xmlns:p14="http://schemas.microsoft.com/office/powerpoint/2010/main" val="1144680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r>
              <a:rPr lang="en-US" dirty="0">
                <a:latin typeface="Times New Roman" panose="02020603050405020304" pitchFamily="18" charset="0"/>
                <a:cs typeface="Times New Roman" panose="02020603050405020304" pitchFamily="18" charset="0"/>
              </a:rPr>
              <a:t>Work that you </a:t>
            </a:r>
            <a:r>
              <a:rPr lang="en-US" dirty="0" smtClean="0">
                <a:latin typeface="Times New Roman" panose="02020603050405020304" pitchFamily="18" charset="0"/>
                <a:cs typeface="Times New Roman" panose="02020603050405020304" pitchFamily="18" charset="0"/>
              </a:rPr>
              <a:t>enjoy</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lvl="8"/>
            <a:endParaRPr lang="en-US" dirty="0" smtClean="0">
              <a:latin typeface="Times New Roman" panose="02020603050405020304" pitchFamily="18" charset="0"/>
              <a:cs typeface="Times New Roman" panose="02020603050405020304" pitchFamily="18" charset="0"/>
            </a:endParaRPr>
          </a:p>
          <a:p>
            <a:pPr lvl="8" algn="ctr"/>
            <a:endParaRPr lang="en-US" sz="2800" dirty="0" smtClean="0">
              <a:latin typeface="Times New Roman" panose="02020603050405020304" pitchFamily="18" charset="0"/>
              <a:cs typeface="Times New Roman" panose="02020603050405020304" pitchFamily="18" charset="0"/>
            </a:endParaRPr>
          </a:p>
          <a:p>
            <a:pPr lvl="8" algn="ctr"/>
            <a:r>
              <a:rPr lang="en-US" sz="2800" dirty="0" smtClean="0">
                <a:latin typeface="Times New Roman" panose="02020603050405020304" pitchFamily="18" charset="0"/>
                <a:cs typeface="Times New Roman" panose="02020603050405020304" pitchFamily="18" charset="0"/>
              </a:rPr>
              <a:t>Be </a:t>
            </a:r>
            <a:r>
              <a:rPr lang="en-US" sz="2800" dirty="0">
                <a:latin typeface="Times New Roman" panose="02020603050405020304" pitchFamily="18" charset="0"/>
                <a:cs typeface="Times New Roman" panose="02020603050405020304" pitchFamily="18" charset="0"/>
              </a:rPr>
              <a:t>grateful</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 Curious</a:t>
            </a: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3438" y="357166"/>
            <a:ext cx="4267200" cy="185896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024" y="1539876"/>
            <a:ext cx="3929575" cy="255190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599" y="4454525"/>
            <a:ext cx="4692749" cy="2403475"/>
          </a:xfrm>
          <a:prstGeom prst="rect">
            <a:avLst/>
          </a:prstGeom>
        </p:spPr>
      </p:pic>
    </p:spTree>
    <p:extLst>
      <p:ext uri="{BB962C8B-B14F-4D97-AF65-F5344CB8AC3E}">
        <p14:creationId xmlns:p14="http://schemas.microsoft.com/office/powerpoint/2010/main" val="4026172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Three Dimensions Of Happiness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Seligman asserts that we can experience three kinds of happiness.</a:t>
            </a:r>
          </a:p>
          <a:p>
            <a:pPr marL="0" indent="0">
              <a:buNone/>
            </a:pP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Pleasure and </a:t>
            </a:r>
            <a:r>
              <a:rPr lang="en-US" dirty="0" smtClean="0">
                <a:latin typeface="Times New Roman" panose="02020603050405020304" pitchFamily="18" charset="0"/>
                <a:cs typeface="Times New Roman" panose="02020603050405020304" pitchFamily="18" charset="0"/>
              </a:rPr>
              <a:t>Gratification (PG)</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Embodiment of </a:t>
            </a:r>
            <a:r>
              <a:rPr lang="en-US" dirty="0" smtClean="0">
                <a:latin typeface="Times New Roman" panose="02020603050405020304" pitchFamily="18" charset="0"/>
                <a:cs typeface="Times New Roman" panose="02020603050405020304" pitchFamily="18" charset="0"/>
              </a:rPr>
              <a:t>Strength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Virtues (ESV)</a:t>
            </a:r>
            <a:endParaRPr lang="en-US" dirty="0">
              <a:latin typeface="Times New Roman" panose="02020603050405020304" pitchFamily="18" charset="0"/>
              <a:cs typeface="Times New Roman" panose="02020603050405020304" pitchFamily="18" charset="0"/>
            </a:endParaRPr>
          </a:p>
          <a:p>
            <a:pPr marL="514350" indent="-514350">
              <a:buAutoNum type="arabicPeriod" startAt="3"/>
            </a:pPr>
            <a:r>
              <a:rPr lang="en-US" dirty="0" smtClean="0">
                <a:latin typeface="Times New Roman" panose="02020603050405020304" pitchFamily="18" charset="0"/>
                <a:cs typeface="Times New Roman" panose="02020603050405020304" pitchFamily="18" charset="0"/>
              </a:rPr>
              <a:t>Meaning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Purpose (MP)</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Pleasant life means to thinks constructively about the </a:t>
            </a:r>
            <a:r>
              <a:rPr lang="en-US" dirty="0" smtClean="0">
                <a:solidFill>
                  <a:srgbClr val="FF0000"/>
                </a:solidFill>
                <a:latin typeface="Times New Roman" panose="02020603050405020304" pitchFamily="18" charset="0"/>
                <a:cs typeface="Times New Roman" panose="02020603050405020304" pitchFamily="18" charset="0"/>
              </a:rPr>
              <a:t>past</a:t>
            </a:r>
            <a:r>
              <a:rPr lang="en-US" dirty="0" smtClean="0">
                <a:latin typeface="Times New Roman" panose="02020603050405020304" pitchFamily="18" charset="0"/>
                <a:cs typeface="Times New Roman" panose="02020603050405020304" pitchFamily="18" charset="0"/>
              </a:rPr>
              <a:t>,</a:t>
            </a:r>
            <a:r>
              <a:rPr lang="en-US" dirty="0" smtClean="0">
                <a:solidFill>
                  <a:srgbClr val="0070C0"/>
                </a:solidFill>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gain optimism and hope for </a:t>
            </a:r>
            <a:r>
              <a:rPr lang="en-US" dirty="0" smtClean="0">
                <a:solidFill>
                  <a:srgbClr val="FF0000"/>
                </a:solidFill>
                <a:latin typeface="Times New Roman" panose="02020603050405020304" pitchFamily="18" charset="0"/>
                <a:cs typeface="Times New Roman" panose="02020603050405020304" pitchFamily="18" charset="0"/>
              </a:rPr>
              <a:t>future</a:t>
            </a:r>
            <a:r>
              <a:rPr lang="en-US" dirty="0" smtClean="0">
                <a:solidFill>
                  <a:srgbClr val="0070C0"/>
                </a:solidFill>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as a result gain greater happiness in the</a:t>
            </a:r>
            <a:r>
              <a:rPr lang="en-US" dirty="0" smtClean="0">
                <a:solidFill>
                  <a:srgbClr val="0070C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present</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smtClean="0">
                <a:solidFill>
                  <a:srgbClr val="911F53"/>
                </a:solidFill>
                <a:latin typeface="Times New Roman" panose="02020603050405020304" pitchFamily="18" charset="0"/>
                <a:cs typeface="Times New Roman" panose="02020603050405020304" pitchFamily="18" charset="0"/>
              </a:rPr>
              <a:t>Pleasant life (Happiness)=PG</a:t>
            </a:r>
            <a:r>
              <a:rPr lang="en-US" dirty="0" smtClean="0">
                <a:solidFill>
                  <a:srgbClr val="00B050"/>
                </a:solidFill>
                <a:latin typeface="Times New Roman" panose="02020603050405020304" pitchFamily="18" charset="0"/>
                <a:cs typeface="Times New Roman" panose="02020603050405020304" pitchFamily="18" charset="0"/>
              </a:rPr>
              <a:t> </a:t>
            </a:r>
            <a:r>
              <a:rPr lang="en-US" dirty="0" smtClean="0">
                <a:solidFill>
                  <a:schemeClr val="accent6">
                    <a:lumMod val="60000"/>
                    <a:lumOff val="40000"/>
                  </a:schemeClr>
                </a:solidFill>
                <a:latin typeface="Times New Roman" panose="02020603050405020304" pitchFamily="18" charset="0"/>
                <a:cs typeface="Times New Roman" panose="02020603050405020304" pitchFamily="18" charset="0"/>
              </a:rPr>
              <a:t>  </a:t>
            </a:r>
            <a:r>
              <a:rPr lang="en-US" dirty="0" smtClean="0">
                <a:solidFill>
                  <a:srgbClr val="00B050"/>
                </a:solidFill>
                <a:latin typeface="Times New Roman" panose="02020603050405020304" pitchFamily="18" charset="0"/>
                <a:cs typeface="Times New Roman" panose="02020603050405020304" pitchFamily="18" charset="0"/>
              </a:rPr>
              <a:t>      </a:t>
            </a:r>
            <a:r>
              <a:rPr lang="en-US" dirty="0">
                <a:solidFill>
                  <a:srgbClr val="911F53"/>
                </a:solidFill>
                <a:latin typeface="Times New Roman" panose="02020603050405020304" pitchFamily="18" charset="0"/>
                <a:cs typeface="Times New Roman" panose="02020603050405020304" pitchFamily="18" charset="0"/>
              </a:rPr>
              <a:t>ESV</a:t>
            </a:r>
            <a:r>
              <a:rPr lang="en-US" dirty="0" smtClean="0">
                <a:solidFill>
                  <a:srgbClr val="00B050"/>
                </a:solidFill>
                <a:latin typeface="Times New Roman" panose="02020603050405020304" pitchFamily="18" charset="0"/>
                <a:cs typeface="Times New Roman" panose="02020603050405020304" pitchFamily="18" charset="0"/>
              </a:rPr>
              <a:t>        </a:t>
            </a:r>
            <a:r>
              <a:rPr lang="en-US" dirty="0">
                <a:solidFill>
                  <a:srgbClr val="911F53"/>
                </a:solidFill>
                <a:latin typeface="Times New Roman" panose="02020603050405020304" pitchFamily="18" charset="0"/>
                <a:cs typeface="Times New Roman" panose="02020603050405020304" pitchFamily="18" charset="0"/>
              </a:rPr>
              <a:t>MP</a:t>
            </a:r>
          </a:p>
        </p:txBody>
      </p:sp>
      <p:sp>
        <p:nvSpPr>
          <p:cNvPr id="4" name="Right Arrow 3"/>
          <p:cNvSpPr/>
          <p:nvPr/>
        </p:nvSpPr>
        <p:spPr>
          <a:xfrm>
            <a:off x="5791200" y="5539409"/>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239000" y="5539409"/>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8802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panose="02020603050405020304" pitchFamily="18" charset="0"/>
                <a:cs typeface="Times New Roman" panose="02020603050405020304" pitchFamily="18" charset="0"/>
              </a:rPr>
              <a:t>Vision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It strengthen positive energy from negative.</a:t>
            </a:r>
            <a:endParaRPr lang="en-US" b="1"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Some of the goals of Positive Psychology are to build a science that </a:t>
            </a:r>
            <a:r>
              <a:rPr lang="en-US" dirty="0" smtClean="0">
                <a:latin typeface="Times New Roman" panose="02020603050405020304" pitchFamily="18" charset="0"/>
                <a:cs typeface="Times New Roman" panose="02020603050405020304" pitchFamily="18" charset="0"/>
              </a:rPr>
              <a:t>supports.</a:t>
            </a:r>
          </a:p>
          <a:p>
            <a:r>
              <a:rPr lang="en-US" dirty="0" smtClean="0">
                <a:latin typeface="Times New Roman" panose="02020603050405020304" pitchFamily="18" charset="0"/>
                <a:cs typeface="Times New Roman" panose="02020603050405020304" pitchFamily="18" charset="0"/>
              </a:rPr>
              <a:t>It is application of psychological principle in one’s life.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Families and schools that allow children to </a:t>
            </a:r>
            <a:r>
              <a:rPr lang="en-US" dirty="0" smtClean="0">
                <a:latin typeface="Times New Roman" panose="02020603050405020304" pitchFamily="18" charset="0"/>
                <a:cs typeface="Times New Roman" panose="02020603050405020304" pitchFamily="18" charset="0"/>
              </a:rPr>
              <a:t>flourish.</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Workplaces that </a:t>
            </a:r>
            <a:r>
              <a:rPr lang="en-US" dirty="0" smtClean="0">
                <a:latin typeface="Times New Roman" panose="02020603050405020304" pitchFamily="18" charset="0"/>
                <a:cs typeface="Times New Roman" panose="02020603050405020304" pitchFamily="18" charset="0"/>
              </a:rPr>
              <a:t>nurture </a:t>
            </a:r>
            <a:r>
              <a:rPr lang="en-US" dirty="0">
                <a:latin typeface="Times New Roman" panose="02020603050405020304" pitchFamily="18" charset="0"/>
                <a:cs typeface="Times New Roman" panose="02020603050405020304" pitchFamily="18" charset="0"/>
              </a:rPr>
              <a:t>satisfaction and high </a:t>
            </a:r>
            <a:r>
              <a:rPr lang="en-US" dirty="0" smtClean="0">
                <a:latin typeface="Times New Roman" panose="02020603050405020304" pitchFamily="18" charset="0"/>
                <a:cs typeface="Times New Roman" panose="02020603050405020304" pitchFamily="18" charset="0"/>
              </a:rPr>
              <a:t>productivity.</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Communities </a:t>
            </a:r>
            <a:r>
              <a:rPr lang="en-US" dirty="0">
                <a:latin typeface="Times New Roman" panose="02020603050405020304" pitchFamily="18" charset="0"/>
                <a:cs typeface="Times New Roman" panose="02020603050405020304" pitchFamily="18" charset="0"/>
              </a:rPr>
              <a:t>that encourage civic </a:t>
            </a:r>
            <a:r>
              <a:rPr lang="en-US" dirty="0" smtClean="0">
                <a:latin typeface="Times New Roman" panose="02020603050405020304" pitchFamily="18" charset="0"/>
                <a:cs typeface="Times New Roman" panose="02020603050405020304" pitchFamily="18" charset="0"/>
              </a:rPr>
              <a:t>engagement.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Therapists who nurture their patients' </a:t>
            </a:r>
            <a:r>
              <a:rPr lang="en-US" dirty="0" smtClean="0">
                <a:latin typeface="Times New Roman" panose="02020603050405020304" pitchFamily="18" charset="0"/>
                <a:cs typeface="Times New Roman" panose="02020603050405020304" pitchFamily="18" charset="0"/>
              </a:rPr>
              <a:t>strengths.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The teaching of Positive </a:t>
            </a:r>
            <a:r>
              <a:rPr lang="en-US" dirty="0" smtClean="0">
                <a:latin typeface="Times New Roman" panose="02020603050405020304" pitchFamily="18" charset="0"/>
                <a:cs typeface="Times New Roman" panose="02020603050405020304" pitchFamily="18" charset="0"/>
              </a:rPr>
              <a:t>Psychology can make student self-confident.</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3976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err="1" smtClean="0"/>
              <a:t>Contd</a:t>
            </a:r>
            <a:r>
              <a:rPr lang="en-US" sz="3600" b="1" dirty="0" smtClean="0"/>
              <a: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  Dissemination </a:t>
            </a:r>
            <a:r>
              <a:rPr lang="en-US" dirty="0">
                <a:latin typeface="Times New Roman" panose="02020603050405020304" pitchFamily="18" charset="0"/>
                <a:cs typeface="Times New Roman" panose="02020603050405020304" pitchFamily="18" charset="0"/>
              </a:rPr>
              <a:t>of Positive Psychology </a:t>
            </a:r>
            <a:r>
              <a:rPr lang="en-US" dirty="0" smtClean="0">
                <a:latin typeface="Times New Roman" panose="02020603050405020304" pitchFamily="18" charset="0"/>
                <a:cs typeface="Times New Roman" panose="02020603050405020304" pitchFamily="18" charset="0"/>
              </a:rPr>
              <a:t>        interventions </a:t>
            </a:r>
            <a:r>
              <a:rPr lang="en-US" dirty="0">
                <a:latin typeface="Times New Roman" panose="02020603050405020304" pitchFamily="18" charset="0"/>
                <a:cs typeface="Times New Roman" panose="02020603050405020304" pitchFamily="18" charset="0"/>
              </a:rPr>
              <a:t>can apply to schools, organizations, </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communities.</a:t>
            </a:r>
          </a:p>
          <a:p>
            <a:r>
              <a:rPr lang="en-US" dirty="0" smtClean="0">
                <a:latin typeface="Times New Roman" panose="02020603050405020304" pitchFamily="18" charset="0"/>
                <a:cs typeface="Times New Roman" panose="02020603050405020304" pitchFamily="18" charset="0"/>
              </a:rPr>
              <a:t>  It </a:t>
            </a:r>
            <a:r>
              <a:rPr lang="en-US" dirty="0">
                <a:latin typeface="Times New Roman" panose="02020603050405020304" pitchFamily="18" charset="0"/>
                <a:cs typeface="Times New Roman" panose="02020603050405020304" pitchFamily="18" charset="0"/>
              </a:rPr>
              <a:t>promotes happiness through personal strength.</a:t>
            </a:r>
          </a:p>
          <a:p>
            <a:r>
              <a:rPr lang="en-US" dirty="0" smtClean="0">
                <a:latin typeface="Times New Roman" panose="02020603050405020304" pitchFamily="18" charset="0"/>
                <a:cs typeface="Times New Roman" panose="02020603050405020304" pitchFamily="18" charset="0"/>
              </a:rPr>
              <a:t>  It </a:t>
            </a:r>
            <a:r>
              <a:rPr lang="en-US" dirty="0">
                <a:latin typeface="Times New Roman" panose="02020603050405020304" pitchFamily="18" charset="0"/>
                <a:cs typeface="Times New Roman" panose="02020603050405020304" pitchFamily="18" charset="0"/>
              </a:rPr>
              <a:t>can make a person optimistic</a:t>
            </a:r>
            <a:r>
              <a:rPr lang="en-US" dirty="0" smtClean="0">
                <a:latin typeface="Times New Roman" panose="02020603050405020304" pitchFamily="18" charset="0"/>
                <a:cs typeface="Times New Roman" panose="02020603050405020304" pitchFamily="18" charset="0"/>
              </a:rPr>
              <a:t>.</a:t>
            </a:r>
            <a:endParaRPr lang="en-IN" dirty="0" smtClean="0">
              <a:latin typeface="Times New Roman" panose="02020603050405020304" pitchFamily="18" charset="0"/>
              <a:cs typeface="Times New Roman" panose="02020603050405020304" pitchFamily="18" charset="0"/>
            </a:endParaRPr>
          </a:p>
          <a:p>
            <a:pPr marL="571500" indent="-571500" algn="just">
              <a:spcBef>
                <a:spcPct val="0"/>
              </a:spcBef>
            </a:pPr>
            <a:r>
              <a:rPr lang="en-IN" dirty="0" smtClean="0">
                <a:latin typeface="Times New Roman" panose="02020603050405020304" pitchFamily="18" charset="0"/>
                <a:cs typeface="Times New Roman" panose="02020603050405020304" pitchFamily="18" charset="0"/>
              </a:rPr>
              <a:t>Positive </a:t>
            </a:r>
            <a:r>
              <a:rPr lang="en-IN" dirty="0">
                <a:latin typeface="Times New Roman" panose="02020603050405020304" pitchFamily="18" charset="0"/>
                <a:cs typeface="Times New Roman" panose="02020603050405020304" pitchFamily="18" charset="0"/>
              </a:rPr>
              <a:t>psychology is the study of topics as diverse as happiness, optimism, wellbeing and personal strength.</a:t>
            </a:r>
          </a:p>
          <a:p>
            <a:pPr marL="571500" indent="-571500" algn="just">
              <a:spcBef>
                <a:spcPct val="0"/>
              </a:spcBef>
            </a:pPr>
            <a:r>
              <a:rPr lang="en-IN" dirty="0">
                <a:latin typeface="Times New Roman" panose="02020603050405020304" pitchFamily="18" charset="0"/>
                <a:cs typeface="Times New Roman" panose="02020603050405020304" pitchFamily="18" charset="0"/>
              </a:rPr>
              <a:t>Making normal people stronger and more productive</a:t>
            </a:r>
          </a:p>
          <a:p>
            <a:pPr marL="571500" indent="-571500" algn="just">
              <a:spcBef>
                <a:spcPct val="0"/>
              </a:spcBef>
            </a:pPr>
            <a:r>
              <a:rPr lang="en-IN" dirty="0">
                <a:latin typeface="Times New Roman" panose="02020603050405020304" pitchFamily="18" charset="0"/>
                <a:cs typeface="Times New Roman" panose="02020603050405020304" pitchFamily="18" charset="0"/>
              </a:rPr>
              <a:t>Making high human actual.</a:t>
            </a:r>
          </a:p>
          <a:p>
            <a:pPr marL="571500" indent="-571500">
              <a:spcBef>
                <a:spcPct val="0"/>
              </a:spcBef>
            </a:pPr>
            <a:endParaRPr lang="en-IN" dirty="0"/>
          </a:p>
          <a:p>
            <a:endParaRPr lang="en-US" dirty="0"/>
          </a:p>
        </p:txBody>
      </p:sp>
    </p:spTree>
    <p:extLst>
      <p:ext uri="{BB962C8B-B14F-4D97-AF65-F5344CB8AC3E}">
        <p14:creationId xmlns:p14="http://schemas.microsoft.com/office/powerpoint/2010/main" val="3391269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4400" dirty="0" smtClean="0">
                <a:latin typeface="Algerian" panose="04020705040A02060702" pitchFamily="82" charset="0"/>
              </a:rPr>
              <a:t>Thank you</a:t>
            </a:r>
            <a:endParaRPr lang="en-US" sz="4400" dirty="0">
              <a:latin typeface="Algerian" panose="04020705040A02060702" pitchFamily="82" charset="0"/>
            </a:endParaRPr>
          </a:p>
        </p:txBody>
      </p:sp>
    </p:spTree>
    <p:extLst>
      <p:ext uri="{BB962C8B-B14F-4D97-AF65-F5344CB8AC3E}">
        <p14:creationId xmlns:p14="http://schemas.microsoft.com/office/powerpoint/2010/main" val="584747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447800"/>
          </a:xfrm>
        </p:spPr>
        <p:txBody>
          <a:bodyPr>
            <a:normAutofit/>
          </a:bodyPr>
          <a:lstStyle/>
          <a:p>
            <a:r>
              <a:rPr lang="en-IN" sz="3600" b="1" dirty="0" smtClean="0">
                <a:latin typeface="Times New Roman" panose="02020603050405020304" pitchFamily="18" charset="0"/>
                <a:cs typeface="Times New Roman" panose="02020603050405020304" pitchFamily="18" charset="0"/>
              </a:rPr>
              <a:t>Objective To Study</a:t>
            </a:r>
            <a:endParaRPr lang="en-IN"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0" y="1600200"/>
            <a:ext cx="7924800" cy="4800600"/>
          </a:xfrm>
        </p:spPr>
        <p:txBody>
          <a:bodyPr>
            <a:normAutofit lnSpcReduction="10000"/>
          </a:bodyPr>
          <a:lstStyle/>
          <a:p>
            <a:pPr marL="571500" indent="-571500" algn="just">
              <a:spcBef>
                <a:spcPct val="0"/>
              </a:spcBef>
              <a:buFont typeface="Arial" panose="020B0604020202020204" pitchFamily="34" charset="0"/>
              <a:buChar char="•"/>
            </a:pPr>
            <a:r>
              <a:rPr lang="en-IN" sz="3600" dirty="0">
                <a:solidFill>
                  <a:schemeClr val="tx1"/>
                </a:solidFill>
                <a:latin typeface="Times New Roman" panose="02020603050405020304" pitchFamily="18" charset="0"/>
                <a:ea typeface="+mj-ea"/>
                <a:cs typeface="Times New Roman" panose="02020603050405020304" pitchFamily="18" charset="0"/>
              </a:rPr>
              <a:t>To understand the </a:t>
            </a:r>
            <a:r>
              <a:rPr lang="en-IN" sz="3600" dirty="0" smtClean="0">
                <a:solidFill>
                  <a:schemeClr val="tx1"/>
                </a:solidFill>
                <a:latin typeface="Times New Roman" panose="02020603050405020304" pitchFamily="18" charset="0"/>
                <a:ea typeface="+mj-ea"/>
                <a:cs typeface="Times New Roman" panose="02020603050405020304" pitchFamily="18" charset="0"/>
              </a:rPr>
              <a:t>meaning and vision  </a:t>
            </a:r>
            <a:r>
              <a:rPr lang="en-IN" sz="3600" dirty="0">
                <a:solidFill>
                  <a:schemeClr val="tx1"/>
                </a:solidFill>
                <a:latin typeface="Times New Roman" panose="02020603050405020304" pitchFamily="18" charset="0"/>
                <a:ea typeface="+mj-ea"/>
                <a:cs typeface="Times New Roman" panose="02020603050405020304" pitchFamily="18" charset="0"/>
              </a:rPr>
              <a:t>of Positive </a:t>
            </a:r>
            <a:r>
              <a:rPr lang="en-IN" sz="3600" dirty="0" smtClean="0">
                <a:solidFill>
                  <a:schemeClr val="tx1"/>
                </a:solidFill>
                <a:latin typeface="Times New Roman" panose="02020603050405020304" pitchFamily="18" charset="0"/>
                <a:ea typeface="+mj-ea"/>
                <a:cs typeface="Times New Roman" panose="02020603050405020304" pitchFamily="18" charset="0"/>
              </a:rPr>
              <a:t>Psychology.</a:t>
            </a:r>
          </a:p>
          <a:p>
            <a:pPr marL="571500" indent="-571500" algn="just">
              <a:spcBef>
                <a:spcPct val="0"/>
              </a:spcBef>
              <a:buFont typeface="Arial" panose="020B0604020202020204" pitchFamily="34" charset="0"/>
              <a:buChar char="•"/>
            </a:pPr>
            <a:r>
              <a:rPr lang="en-IN" sz="3600" dirty="0" smtClean="0">
                <a:solidFill>
                  <a:schemeClr val="tx1"/>
                </a:solidFill>
                <a:latin typeface="Times New Roman" panose="02020603050405020304" pitchFamily="18" charset="0"/>
                <a:ea typeface="+mj-ea"/>
                <a:cs typeface="Times New Roman" panose="02020603050405020304" pitchFamily="18" charset="0"/>
              </a:rPr>
              <a:t>To understand the nature and role of psychology in understanding mind and behaviour.</a:t>
            </a:r>
          </a:p>
          <a:p>
            <a:pPr marL="571500" indent="-571500" algn="just">
              <a:spcBef>
                <a:spcPct val="0"/>
              </a:spcBef>
              <a:buFont typeface="Arial" panose="020B0604020202020204" pitchFamily="34" charset="0"/>
              <a:buChar char="•"/>
            </a:pPr>
            <a:r>
              <a:rPr lang="en-IN" sz="3600" dirty="0" smtClean="0">
                <a:solidFill>
                  <a:schemeClr val="tx1"/>
                </a:solidFill>
                <a:latin typeface="Times New Roman" panose="02020603050405020304" pitchFamily="18" charset="0"/>
                <a:ea typeface="+mj-ea"/>
                <a:cs typeface="Times New Roman" panose="02020603050405020304" pitchFamily="18" charset="0"/>
              </a:rPr>
              <a:t>It is essential complementary about how to sustain happiness and prosperity which are the core need of all human beings.</a:t>
            </a:r>
          </a:p>
          <a:p>
            <a:pPr marL="571500" indent="-571500" algn="l">
              <a:spcBef>
                <a:spcPct val="0"/>
              </a:spcBef>
              <a:buFont typeface="Arial" panose="020B0604020202020204" pitchFamily="34" charset="0"/>
              <a:buChar char="•"/>
            </a:pPr>
            <a:endParaRPr lang="en-IN" sz="3600" dirty="0">
              <a:solidFill>
                <a:schemeClr val="tx1"/>
              </a:solidFill>
              <a:ea typeface="+mj-ea"/>
              <a:cs typeface="+mj-cs"/>
            </a:endParaRPr>
          </a:p>
          <a:p>
            <a:pPr marL="457200" indent="-457200" algn="l">
              <a:buFont typeface="Arial" panose="020B0604020202020204" pitchFamily="34" charset="0"/>
              <a:buChar char="•"/>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229600" cy="1143000"/>
          </a:xfrm>
        </p:spPr>
        <p:txBody>
          <a:bodyPr>
            <a:normAutofit fontScale="90000"/>
          </a:bodyPr>
          <a:lstStyle/>
          <a:p>
            <a:pPr algn="l"/>
            <a:r>
              <a:rPr lang="en-IN" dirty="0">
                <a:latin typeface="Times New Roman" panose="02020603050405020304" pitchFamily="18" charset="0"/>
                <a:cs typeface="Times New Roman" panose="02020603050405020304" pitchFamily="18" charset="0"/>
              </a:rPr>
              <a:t>What is Psychology?</a:t>
            </a:r>
            <a:br>
              <a:rPr lang="en-IN" dirty="0">
                <a:latin typeface="Times New Roman" panose="02020603050405020304" pitchFamily="18" charset="0"/>
                <a:cs typeface="Times New Roman" panose="02020603050405020304" pitchFamily="18" charset="0"/>
              </a:rPr>
            </a:br>
            <a:endParaRPr lang="en-IN" b="1" dirty="0"/>
          </a:p>
        </p:txBody>
      </p:sp>
      <p:sp>
        <p:nvSpPr>
          <p:cNvPr id="3" name="Subtitle 2"/>
          <p:cNvSpPr>
            <a:spLocks noGrp="1"/>
          </p:cNvSpPr>
          <p:nvPr>
            <p:ph type="subTitle" idx="1"/>
          </p:nvPr>
        </p:nvSpPr>
        <p:spPr>
          <a:xfrm>
            <a:off x="228600" y="1371600"/>
            <a:ext cx="8305800" cy="4267200"/>
          </a:xfrm>
        </p:spPr>
        <p:txBody>
          <a:bodyPr>
            <a:normAutofit lnSpcReduction="10000"/>
          </a:bodyPr>
          <a:lstStyle/>
          <a:p>
            <a:pPr marL="514350" indent="-514350" algn="just">
              <a:buAutoNum type="arabicPeriod"/>
            </a:pPr>
            <a:r>
              <a:rPr lang="en-IN" sz="3600" dirty="0" smtClean="0">
                <a:solidFill>
                  <a:schemeClr val="tx1"/>
                </a:solidFill>
                <a:latin typeface="Times New Roman" panose="02020603050405020304" pitchFamily="18" charset="0"/>
                <a:ea typeface="+mj-ea"/>
                <a:cs typeface="Times New Roman" panose="02020603050405020304" pitchFamily="18" charset="0"/>
              </a:rPr>
              <a:t>Psychology </a:t>
            </a:r>
            <a:r>
              <a:rPr lang="en-IN" sz="3600" dirty="0">
                <a:solidFill>
                  <a:schemeClr val="tx1"/>
                </a:solidFill>
                <a:latin typeface="Times New Roman" panose="02020603050405020304" pitchFamily="18" charset="0"/>
                <a:ea typeface="+mj-ea"/>
                <a:cs typeface="Times New Roman" panose="02020603050405020304" pitchFamily="18" charset="0"/>
              </a:rPr>
              <a:t>is behavioural science, specially interested in  the study of human behaviour. </a:t>
            </a:r>
          </a:p>
          <a:p>
            <a:pPr marL="514350" indent="-514350" algn="just">
              <a:buAutoNum type="arabicPeriod"/>
            </a:pPr>
            <a:r>
              <a:rPr lang="en-IN" sz="3600" dirty="0">
                <a:solidFill>
                  <a:schemeClr val="tx1"/>
                </a:solidFill>
                <a:latin typeface="Times New Roman" panose="02020603050405020304" pitchFamily="18" charset="0"/>
                <a:ea typeface="+mj-ea"/>
                <a:cs typeface="Times New Roman" panose="02020603050405020304" pitchFamily="18" charset="0"/>
              </a:rPr>
              <a:t>It is search or discovering reasons why people behave in a particular manner.</a:t>
            </a:r>
          </a:p>
          <a:p>
            <a:pPr marL="514350" indent="-514350" algn="just">
              <a:buAutoNum type="arabicPeriod"/>
            </a:pPr>
            <a:r>
              <a:rPr lang="en-IN" sz="3600" dirty="0">
                <a:solidFill>
                  <a:schemeClr val="tx1"/>
                </a:solidFill>
                <a:latin typeface="Times New Roman" panose="02020603050405020304" pitchFamily="18" charset="0"/>
                <a:ea typeface="+mj-ea"/>
                <a:cs typeface="Times New Roman" panose="02020603050405020304" pitchFamily="18" charset="0"/>
              </a:rPr>
              <a:t>The behaviour seems to connote activities which could be observed, noted or recorded by an outsider.</a:t>
            </a:r>
          </a:p>
          <a:p>
            <a:pPr marL="514350" indent="-514350" algn="l"/>
            <a:endParaRPr lang="en-IN" b="1" i="1"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534400" cy="914399"/>
          </a:xfrm>
        </p:spPr>
        <p:txBody>
          <a:bodyPr>
            <a:normAutofit fontScale="90000"/>
          </a:bodyPr>
          <a:lstStyle/>
          <a:p>
            <a:pPr>
              <a:spcBef>
                <a:spcPct val="20000"/>
              </a:spcBef>
              <a:buFont typeface="Arial" pitchFamily="34" charset="0"/>
            </a:pPr>
            <a:r>
              <a:rPr lang="en-IN" sz="2800" dirty="0">
                <a:latin typeface="Times New Roman" panose="02020603050405020304" pitchFamily="18" charset="0"/>
                <a:ea typeface="+mn-ea"/>
                <a:cs typeface="Times New Roman" panose="02020603050405020304" pitchFamily="18" charset="0"/>
              </a:rPr>
              <a:t> </a:t>
            </a:r>
            <a:r>
              <a:rPr lang="en-IN" sz="2800" dirty="0" smtClean="0">
                <a:latin typeface="Times New Roman" panose="02020603050405020304" pitchFamily="18" charset="0"/>
                <a:ea typeface="+mn-ea"/>
                <a:cs typeface="Times New Roman" panose="02020603050405020304" pitchFamily="18" charset="0"/>
              </a:rPr>
              <a:t>     </a:t>
            </a:r>
            <a:r>
              <a:rPr lang="en-IN" sz="3600" dirty="0" smtClean="0">
                <a:latin typeface="Times New Roman" panose="02020603050405020304" pitchFamily="18" charset="0"/>
                <a:ea typeface="+mn-ea"/>
                <a:cs typeface="Times New Roman" panose="02020603050405020304" pitchFamily="18" charset="0"/>
              </a:rPr>
              <a:t>CATEGORIES </a:t>
            </a:r>
            <a:r>
              <a:rPr lang="en-IN" sz="3600" dirty="0">
                <a:latin typeface="Times New Roman" panose="02020603050405020304" pitchFamily="18" charset="0"/>
                <a:ea typeface="+mn-ea"/>
                <a:cs typeface="Times New Roman" panose="02020603050405020304" pitchFamily="18" charset="0"/>
              </a:rPr>
              <a:t>OF PSYCHOLOGICAL ASPECTS </a:t>
            </a:r>
            <a:endParaRPr lang="en-IN" sz="2800" dirty="0">
              <a:latin typeface="Times New Roman" panose="02020603050405020304" pitchFamily="18" charset="0"/>
              <a:ea typeface="+mn-ea"/>
              <a:cs typeface="Times New Roman" panose="02020603050405020304" pitchFamily="18" charset="0"/>
            </a:endParaRPr>
          </a:p>
        </p:txBody>
      </p:sp>
      <p:sp>
        <p:nvSpPr>
          <p:cNvPr id="3" name="Subtitle 2"/>
          <p:cNvSpPr>
            <a:spLocks noGrp="1"/>
          </p:cNvSpPr>
          <p:nvPr>
            <p:ph type="subTitle" idx="1"/>
          </p:nvPr>
        </p:nvSpPr>
        <p:spPr>
          <a:xfrm>
            <a:off x="746567" y="1143000"/>
            <a:ext cx="7924800" cy="5486400"/>
          </a:xfrm>
        </p:spPr>
        <p:txBody>
          <a:bodyPr>
            <a:normAutofit/>
          </a:bodyPr>
          <a:lstStyle/>
          <a:p>
            <a:pPr marL="514350" indent="-514350" algn="just">
              <a:buAutoNum type="arabicPeriod"/>
            </a:pPr>
            <a:r>
              <a:rPr lang="en-IN" dirty="0">
                <a:solidFill>
                  <a:schemeClr val="tx1"/>
                </a:solidFill>
                <a:latin typeface="Times New Roman" panose="02020603050405020304" pitchFamily="18" charset="0"/>
                <a:cs typeface="Times New Roman" panose="02020603050405020304" pitchFamily="18" charset="0"/>
              </a:rPr>
              <a:t>The study of psychology has two aspects:- </a:t>
            </a:r>
          </a:p>
          <a:p>
            <a:pPr marL="514350" indent="-514350" algn="just"/>
            <a:r>
              <a:rPr lang="en-IN" dirty="0">
                <a:solidFill>
                  <a:schemeClr val="tx1"/>
                </a:solidFill>
                <a:latin typeface="Times New Roman" panose="02020603050405020304" pitchFamily="18" charset="0"/>
                <a:cs typeface="Times New Roman" panose="02020603050405020304" pitchFamily="18" charset="0"/>
              </a:rPr>
              <a:t>      (a) An academic discipline</a:t>
            </a:r>
          </a:p>
          <a:p>
            <a:pPr marL="514350" indent="-514350" algn="just"/>
            <a:r>
              <a:rPr lang="en-IN" dirty="0">
                <a:solidFill>
                  <a:schemeClr val="tx1"/>
                </a:solidFill>
                <a:latin typeface="Times New Roman" panose="02020603050405020304" pitchFamily="18" charset="0"/>
                <a:cs typeface="Times New Roman" panose="02020603050405020304" pitchFamily="18" charset="0"/>
              </a:rPr>
              <a:t>      (b) A </a:t>
            </a:r>
            <a:r>
              <a:rPr lang="en-IN" dirty="0" smtClean="0">
                <a:solidFill>
                  <a:schemeClr val="tx1"/>
                </a:solidFill>
                <a:latin typeface="Times New Roman" panose="02020603050405020304" pitchFamily="18" charset="0"/>
                <a:cs typeface="Times New Roman" panose="02020603050405020304" pitchFamily="18" charset="0"/>
              </a:rPr>
              <a:t>technology</a:t>
            </a:r>
          </a:p>
          <a:p>
            <a:pPr algn="just"/>
            <a:r>
              <a:rPr lang="en-IN" dirty="0" smtClean="0">
                <a:solidFill>
                  <a:schemeClr val="tx1"/>
                </a:solidFill>
                <a:latin typeface="Times New Roman" panose="02020603050405020304" pitchFamily="18" charset="0"/>
                <a:cs typeface="Times New Roman" panose="02020603050405020304" pitchFamily="18" charset="0"/>
              </a:rPr>
              <a:t>(a) Academic </a:t>
            </a:r>
            <a:r>
              <a:rPr lang="en-IN" dirty="0">
                <a:solidFill>
                  <a:schemeClr val="tx1"/>
                </a:solidFill>
                <a:latin typeface="Times New Roman" panose="02020603050405020304" pitchFamily="18" charset="0"/>
                <a:cs typeface="Times New Roman" panose="02020603050405020304" pitchFamily="18" charset="0"/>
              </a:rPr>
              <a:t>discipline of psychology means scientific study of behaviour of human beings as well as animals.</a:t>
            </a:r>
          </a:p>
          <a:p>
            <a:pPr algn="just"/>
            <a:r>
              <a:rPr lang="en-IN" dirty="0" smtClean="0">
                <a:solidFill>
                  <a:schemeClr val="tx1"/>
                </a:solidFill>
                <a:latin typeface="Times New Roman" panose="02020603050405020304" pitchFamily="18" charset="0"/>
                <a:cs typeface="Times New Roman" panose="02020603050405020304" pitchFamily="18" charset="0"/>
              </a:rPr>
              <a:t>(b) As </a:t>
            </a:r>
            <a:r>
              <a:rPr lang="en-IN" dirty="0">
                <a:solidFill>
                  <a:schemeClr val="tx1"/>
                </a:solidFill>
                <a:latin typeface="Times New Roman" panose="02020603050405020304" pitchFamily="18" charset="0"/>
                <a:cs typeface="Times New Roman" panose="02020603050405020304" pitchFamily="18" charset="0"/>
              </a:rPr>
              <a:t>a technology, psychology is the means of changing behaviour by applying the principles of psychology. </a:t>
            </a:r>
            <a:endParaRPr lang="en-IN" dirty="0" smtClean="0">
              <a:solidFill>
                <a:schemeClr val="tx1"/>
              </a:solidFill>
              <a:latin typeface="Times New Roman" panose="02020603050405020304" pitchFamily="18" charset="0"/>
              <a:cs typeface="Times New Roman" panose="02020603050405020304" pitchFamily="18" charset="0"/>
            </a:endParaRPr>
          </a:p>
          <a:p>
            <a:pPr algn="l"/>
            <a:r>
              <a:rPr lang="en-IN" sz="2800" b="1" i="1" dirty="0" smtClean="0">
                <a:solidFill>
                  <a:schemeClr val="tx1"/>
                </a:solidFill>
                <a:latin typeface="Times New Roman" panose="02020603050405020304" pitchFamily="18" charset="0"/>
                <a:cs typeface="Times New Roman" panose="02020603050405020304" pitchFamily="18" charset="0"/>
              </a:rPr>
              <a:t>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sz="3100" dirty="0">
                <a:latin typeface="Times New Roman" panose="02020603050405020304" pitchFamily="18" charset="0"/>
                <a:cs typeface="Times New Roman" panose="02020603050405020304" pitchFamily="18" charset="0"/>
              </a:rPr>
              <a:t>Apart from these, it has many </a:t>
            </a:r>
            <a:r>
              <a:rPr lang="en-IN" sz="3100" dirty="0" smtClean="0">
                <a:latin typeface="Times New Roman" panose="02020603050405020304" pitchFamily="18" charset="0"/>
                <a:cs typeface="Times New Roman" panose="02020603050405020304" pitchFamily="18" charset="0"/>
              </a:rPr>
              <a:t>branches.</a:t>
            </a:r>
            <a:r>
              <a:rPr lang="en-IN" b="1" i="1" dirty="0">
                <a:latin typeface="Times New Roman" panose="02020603050405020304" pitchFamily="18" charset="0"/>
                <a:cs typeface="Times New Roman" panose="02020603050405020304" pitchFamily="18" charset="0"/>
              </a:rPr>
              <a:t/>
            </a:r>
            <a:br>
              <a:rPr lang="en-IN" b="1" i="1" dirty="0">
                <a:latin typeface="Times New Roman" panose="02020603050405020304" pitchFamily="18" charset="0"/>
                <a:cs typeface="Times New Roman" panose="02020603050405020304" pitchFamily="18" charset="0"/>
              </a:rPr>
            </a:br>
            <a:endParaRPr lang="en-IN" i="1" dirty="0"/>
          </a:p>
        </p:txBody>
      </p:sp>
      <p:sp>
        <p:nvSpPr>
          <p:cNvPr id="3" name="Content Placeholder 2"/>
          <p:cNvSpPr>
            <a:spLocks noGrp="1"/>
          </p:cNvSpPr>
          <p:nvPr>
            <p:ph idx="1"/>
          </p:nvPr>
        </p:nvSpPr>
        <p:spPr/>
        <p:txBody>
          <a:bodyPr/>
          <a:lstStyle/>
          <a:p>
            <a:pPr marL="0" indent="0">
              <a:buNone/>
            </a:pPr>
            <a:r>
              <a:rPr lang="en-IN" dirty="0" smtClean="0"/>
              <a:t>                             </a:t>
            </a:r>
            <a:endParaRPr lang="en-IN" dirty="0"/>
          </a:p>
        </p:txBody>
      </p:sp>
      <p:sp>
        <p:nvSpPr>
          <p:cNvPr id="6" name="Flowchart: Connector 5"/>
          <p:cNvSpPr/>
          <p:nvPr/>
        </p:nvSpPr>
        <p:spPr>
          <a:xfrm>
            <a:off x="3771900" y="3157158"/>
            <a:ext cx="2064152" cy="1706882"/>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PSYCHOLOGY</a:t>
            </a:r>
            <a:endParaRPr lang="en-US" dirty="0"/>
          </a:p>
        </p:txBody>
      </p:sp>
      <p:sp>
        <p:nvSpPr>
          <p:cNvPr id="7" name="Flowchart: Connector 6"/>
          <p:cNvSpPr/>
          <p:nvPr/>
        </p:nvSpPr>
        <p:spPr>
          <a:xfrm>
            <a:off x="2273702" y="1807108"/>
            <a:ext cx="1745848" cy="1677870"/>
          </a:xfrm>
          <a:prstGeom prst="flowChartConnec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CLINICAL &amp; COUNSELLING</a:t>
            </a:r>
            <a:endParaRPr lang="en-US" dirty="0"/>
          </a:p>
        </p:txBody>
      </p:sp>
      <p:sp>
        <p:nvSpPr>
          <p:cNvPr id="8" name="Flowchart: Connector 7"/>
          <p:cNvSpPr/>
          <p:nvPr/>
        </p:nvSpPr>
        <p:spPr>
          <a:xfrm>
            <a:off x="2080549" y="3486907"/>
            <a:ext cx="1633718" cy="1529170"/>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CROSS CULTURAL</a:t>
            </a:r>
            <a:endParaRPr lang="en-US" dirty="0"/>
          </a:p>
        </p:txBody>
      </p:sp>
      <p:sp>
        <p:nvSpPr>
          <p:cNvPr id="9" name="Flowchart: Connector 8"/>
          <p:cNvSpPr/>
          <p:nvPr/>
        </p:nvSpPr>
        <p:spPr>
          <a:xfrm>
            <a:off x="2824223" y="4804866"/>
            <a:ext cx="1607435" cy="1680099"/>
          </a:xfrm>
          <a:prstGeom prst="flowChartConnec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INDUSTRIAL/ORGANIZATIONAL</a:t>
            </a:r>
            <a:endParaRPr lang="en-US" dirty="0"/>
          </a:p>
        </p:txBody>
      </p:sp>
      <p:sp>
        <p:nvSpPr>
          <p:cNvPr id="10" name="Flowchart: Connector 9"/>
          <p:cNvSpPr/>
          <p:nvPr/>
        </p:nvSpPr>
        <p:spPr>
          <a:xfrm>
            <a:off x="4483019" y="4864040"/>
            <a:ext cx="1841581" cy="1693142"/>
          </a:xfrm>
          <a:prstGeom prst="flowChartConnec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EDUCATIONAL</a:t>
            </a:r>
            <a:endParaRPr lang="en-US" dirty="0"/>
          </a:p>
        </p:txBody>
      </p:sp>
      <p:sp>
        <p:nvSpPr>
          <p:cNvPr id="11" name="Flowchart: Connector 10"/>
          <p:cNvSpPr/>
          <p:nvPr/>
        </p:nvSpPr>
        <p:spPr>
          <a:xfrm>
            <a:off x="5929856" y="3719190"/>
            <a:ext cx="1826388" cy="163988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DEVELOPEMENTAL</a:t>
            </a:r>
            <a:endParaRPr lang="en-US" dirty="0"/>
          </a:p>
        </p:txBody>
      </p:sp>
      <p:sp>
        <p:nvSpPr>
          <p:cNvPr id="12" name="Flowchart: Connector 11"/>
          <p:cNvSpPr/>
          <p:nvPr/>
        </p:nvSpPr>
        <p:spPr>
          <a:xfrm>
            <a:off x="3962400" y="1483841"/>
            <a:ext cx="1752600" cy="1556958"/>
          </a:xfrm>
          <a:prstGeom prst="flowChartConnector">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COGNITIVE</a:t>
            </a:r>
            <a:endParaRPr lang="en-US" dirty="0"/>
          </a:p>
        </p:txBody>
      </p:sp>
      <p:sp>
        <p:nvSpPr>
          <p:cNvPr id="13" name="Flowchart: Connector 12"/>
          <p:cNvSpPr/>
          <p:nvPr/>
        </p:nvSpPr>
        <p:spPr>
          <a:xfrm>
            <a:off x="5610104" y="2016242"/>
            <a:ext cx="1914646" cy="1677870"/>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BIOLOGICAL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Times New Roman" panose="02020603050405020304" pitchFamily="18" charset="0"/>
                <a:cs typeface="Times New Roman" panose="02020603050405020304" pitchFamily="18" charset="0"/>
              </a:rPr>
              <a:t>History Of Positive Psychology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It is observed that the idea of positive psychology is not new.</a:t>
            </a:r>
          </a:p>
          <a:p>
            <a:pPr algn="just"/>
            <a:r>
              <a:rPr lang="en-US" dirty="0" smtClean="0">
                <a:latin typeface="Times New Roman" panose="02020603050405020304" pitchFamily="18" charset="0"/>
                <a:cs typeface="Times New Roman" panose="02020603050405020304" pitchFamily="18" charset="0"/>
              </a:rPr>
              <a:t>There were four groups who worked on how to achieve ‘THE GOOD LIFE’.</a:t>
            </a:r>
          </a:p>
          <a:p>
            <a:pPr algn="just"/>
            <a:r>
              <a:rPr lang="en-US" dirty="0" smtClean="0">
                <a:latin typeface="Times New Roman" panose="02020603050405020304" pitchFamily="18" charset="0"/>
                <a:cs typeface="Times New Roman" panose="02020603050405020304" pitchFamily="18" charset="0"/>
              </a:rPr>
              <a:t>1. Greeks 2. Utilitarianism 3. William James</a:t>
            </a:r>
          </a:p>
          <a:p>
            <a:pPr algn="just"/>
            <a:r>
              <a:rPr lang="en-US" dirty="0" smtClean="0">
                <a:latin typeface="Times New Roman" panose="02020603050405020304" pitchFamily="18" charset="0"/>
                <a:cs typeface="Times New Roman" panose="02020603050405020304" pitchFamily="18" charset="0"/>
              </a:rPr>
              <a:t>4. Humanistic Psychology</a:t>
            </a:r>
          </a:p>
          <a:p>
            <a:pPr marL="0" indent="0">
              <a:buNone/>
            </a:pPr>
            <a:endParaRPr lang="en-US" sz="3600" dirty="0"/>
          </a:p>
        </p:txBody>
      </p:sp>
    </p:spTree>
    <p:extLst>
      <p:ext uri="{BB962C8B-B14F-4D97-AF65-F5344CB8AC3E}">
        <p14:creationId xmlns:p14="http://schemas.microsoft.com/office/powerpoint/2010/main" val="3948694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err="1" smtClean="0"/>
              <a:t>Contd</a:t>
            </a:r>
            <a:r>
              <a:rPr lang="en-US" sz="3200" b="1" dirty="0" smtClean="0"/>
              <a:t>…..</a:t>
            </a:r>
            <a:endParaRPr lang="en-US" sz="3200" b="1"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The greatest philosopher Aristotle (384-322 BC) made a remarkable contribution on morality, virtue and what it means to live a good life.</a:t>
            </a:r>
          </a:p>
          <a:p>
            <a:pPr algn="just"/>
            <a:r>
              <a:rPr lang="en-US" dirty="0" smtClean="0">
                <a:latin typeface="Times New Roman" panose="02020603050405020304" pitchFamily="18" charset="0"/>
                <a:cs typeface="Times New Roman" panose="02020603050405020304" pitchFamily="18" charset="0"/>
              </a:rPr>
              <a:t>Utilitarianism talks about the ‘the greatest good for all the greatest number of people’.</a:t>
            </a:r>
          </a:p>
          <a:p>
            <a:pPr marL="0" indent="0" algn="just">
              <a:buNone/>
            </a:pPr>
            <a:r>
              <a:rPr lang="en-US">
                <a:latin typeface="Times New Roman" panose="02020603050405020304" pitchFamily="18" charset="0"/>
                <a:cs typeface="Times New Roman" panose="02020603050405020304" pitchFamily="18" charset="0"/>
              </a:rPr>
              <a:t>(Jeremy Bentham; 1748-1832</a:t>
            </a:r>
            <a:r>
              <a:rPr lang="en-US"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is also known as the ‘greatest happiness principle’ or the principle of utility.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96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err="1" smtClean="0"/>
              <a:t>Contd</a:t>
            </a:r>
            <a:r>
              <a:rPr lang="en-US" sz="3200" b="1" dirty="0" smtClean="0"/>
              <a:t>…..</a:t>
            </a:r>
            <a:endParaRPr lang="en-US" sz="3200" dirty="0"/>
          </a:p>
        </p:txBody>
      </p:sp>
      <p:sp>
        <p:nvSpPr>
          <p:cNvPr id="3" name="Content Placeholder 2"/>
          <p:cNvSpPr>
            <a:spLocks noGrp="1"/>
          </p:cNvSpPr>
          <p:nvPr>
            <p:ph idx="1"/>
          </p:nvPr>
        </p:nvSpPr>
        <p:spPr/>
        <p:txBody>
          <a:bodyPr/>
          <a:lstStyle/>
          <a:p>
            <a:pPr algn="just"/>
            <a:r>
              <a:rPr lang="en-US" dirty="0" smtClean="0"/>
              <a:t> </a:t>
            </a:r>
            <a:r>
              <a:rPr lang="en-US" dirty="0" smtClean="0">
                <a:latin typeface="Times New Roman" panose="02020603050405020304" pitchFamily="18" charset="0"/>
                <a:cs typeface="Times New Roman" panose="02020603050405020304" pitchFamily="18" charset="0"/>
              </a:rPr>
              <a:t>William James (1890) wrote a text </a:t>
            </a:r>
            <a:r>
              <a:rPr lang="en-US" i="1" dirty="0" smtClean="0">
                <a:latin typeface="Times New Roman" panose="02020603050405020304" pitchFamily="18" charset="0"/>
                <a:cs typeface="Times New Roman" panose="02020603050405020304" pitchFamily="18" charset="0"/>
              </a:rPr>
              <a:t>The Principle of Psychology.</a:t>
            </a:r>
          </a:p>
          <a:p>
            <a:pPr algn="just"/>
            <a:r>
              <a:rPr lang="en-US" dirty="0" smtClean="0">
                <a:latin typeface="Times New Roman" panose="02020603050405020304" pitchFamily="18" charset="0"/>
                <a:cs typeface="Times New Roman" panose="02020603050405020304" pitchFamily="18" charset="0"/>
              </a:rPr>
              <a:t>His chapter ‘The Emotion’ is most relevant for positive psychology to acknowledge.</a:t>
            </a:r>
          </a:p>
          <a:p>
            <a:pPr algn="just"/>
            <a:r>
              <a:rPr lang="en-US" dirty="0" smtClean="0">
                <a:latin typeface="Times New Roman" panose="02020603050405020304" pitchFamily="18" charset="0"/>
                <a:cs typeface="Times New Roman" panose="02020603050405020304" pitchFamily="18" charset="0"/>
              </a:rPr>
              <a:t>He suggests that emotions comes after, we have physically acted out. Emotional reaction are often excited by objects. For example: anger, weeping, feel sorry.</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smtClean="0"/>
          </a:p>
          <a:p>
            <a:endParaRPr lang="en-US" dirty="0"/>
          </a:p>
        </p:txBody>
      </p:sp>
    </p:spTree>
    <p:extLst>
      <p:ext uri="{BB962C8B-B14F-4D97-AF65-F5344CB8AC3E}">
        <p14:creationId xmlns:p14="http://schemas.microsoft.com/office/powerpoint/2010/main" val="611079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TM10001104[[fn=Feathered]]</Template>
  <TotalTime>1718</TotalTime>
  <Words>1123</Words>
  <Application>Microsoft Office PowerPoint</Application>
  <PresentationFormat>On-screen Show (4:3)</PresentationFormat>
  <Paragraphs>150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Algerian</vt:lpstr>
      <vt:lpstr>Arial</vt:lpstr>
      <vt:lpstr>Calibri</vt:lpstr>
      <vt:lpstr>Times New Roman</vt:lpstr>
      <vt:lpstr>Office Theme</vt:lpstr>
      <vt:lpstr>PowerPoint Presentation</vt:lpstr>
      <vt:lpstr>Some motivational phrase</vt:lpstr>
      <vt:lpstr>Objective To Study</vt:lpstr>
      <vt:lpstr>What is Psychology? </vt:lpstr>
      <vt:lpstr>      CATEGORIES OF PSYCHOLOGICAL ASPECTS </vt:lpstr>
      <vt:lpstr>Apart from these, it has many branches. </vt:lpstr>
      <vt:lpstr>History Of Positive Psychology</vt:lpstr>
      <vt:lpstr>Contd…..</vt:lpstr>
      <vt:lpstr>Contd…..</vt:lpstr>
      <vt:lpstr>PowerPoint Presentation</vt:lpstr>
      <vt:lpstr>Positive Psychology</vt:lpstr>
      <vt:lpstr>PowerPoint Presentation</vt:lpstr>
      <vt:lpstr>Definitions of Positive Psychology</vt:lpstr>
      <vt:lpstr>PowerPoint Presentation</vt:lpstr>
      <vt:lpstr>PowerPoint Presentation</vt:lpstr>
      <vt:lpstr>   Meaning of Positive Psychology</vt:lpstr>
      <vt:lpstr>Contd…..</vt:lpstr>
      <vt:lpstr>Three Pillars</vt:lpstr>
      <vt:lpstr>Contd…..</vt:lpstr>
      <vt:lpstr>A Well-Being Overview</vt:lpstr>
      <vt:lpstr>PowerPoint Presentation</vt:lpstr>
      <vt:lpstr>PowerPoint Presentation</vt:lpstr>
      <vt:lpstr>Three Dimensions Of Happiness</vt:lpstr>
      <vt:lpstr>Vision</vt:lpstr>
      <vt:lpstr>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Psychology Meaning  Definition Vision</dc:title>
  <dc:creator>PhDCell</dc:creator>
  <cp:lastModifiedBy>DyRegistrar</cp:lastModifiedBy>
  <cp:revision>111</cp:revision>
  <dcterms:created xsi:type="dcterms:W3CDTF">2006-08-16T00:00:00Z</dcterms:created>
  <dcterms:modified xsi:type="dcterms:W3CDTF">2020-05-17T12:33:54Z</dcterms:modified>
</cp:coreProperties>
</file>